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34" r:id="rId1"/>
  </p:sldMasterIdLst>
  <p:notesMasterIdLst>
    <p:notesMasterId r:id="rId8"/>
  </p:notesMasterIdLst>
  <p:handoutMasterIdLst>
    <p:handoutMasterId r:id="rId9"/>
  </p:handoutMasterIdLst>
  <p:sldIdLst>
    <p:sldId id="256" r:id="rId2"/>
    <p:sldId id="335" r:id="rId3"/>
    <p:sldId id="336" r:id="rId4"/>
    <p:sldId id="338" r:id="rId5"/>
    <p:sldId id="337" r:id="rId6"/>
    <p:sldId id="34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A2E4F"/>
    <a:srgbClr val="FFCC66"/>
    <a:srgbClr val="FDE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0" autoAdjust="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5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0E337A-5185-40A2-81A4-1C986E4C2CC6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54C8864-873C-4F0A-BDAC-61D57514C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47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E1422D-60F6-4A72-9C00-FCB7A8AB232F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9356AF4-1F27-40EB-8304-B72DD4ABB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815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AC70FB9-B7CB-447A-915C-EFDC3B16AC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83B9D-D118-4E39-99B0-C3A85821D5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E21C2-0B99-40B9-B7C5-525098D3B5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80388-E3A3-4384-B398-A45479EF87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C488C-7795-4E9D-819A-3062CEBFC9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58E51-E03C-4958-8006-03F43ED381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B32DF6-F811-45A1-9A00-1BDB990F4D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9811E-4F74-4091-8141-A39D04EEC4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8D46C-4604-43F0-BC42-E7CCD0F043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A193BDAC-939F-4F86-9FF1-F4CD43CD49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18CFC47D-E33A-47DF-B295-681DA6428B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9C28FE8C-2072-4ECA-90C2-98BA8BF9A9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052736"/>
            <a:ext cx="813690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</a:rPr>
              <a:t>Об организации проведения ВКЭ </a:t>
            </a:r>
          </a:p>
          <a:p>
            <a:pPr algn="ctr"/>
            <a: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</a:rPr>
              <a:t>в учреждениях профессионального образования</a:t>
            </a:r>
            <a:endParaRPr lang="ru-RU" sz="5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548680"/>
            <a:ext cx="7992888" cy="534387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проведения </a:t>
            </a:r>
            <a:endParaRPr lang="ru-RU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аттестации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учащихся </a:t>
            </a:r>
            <a:endParaRPr lang="ru-RU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освоении содержания образовательных программ ПТО </a:t>
            </a:r>
            <a:r>
              <a:rPr lang="ru-RU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(Положение об учреждении ПТО,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утверждено постановлением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Министерства образования РБ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5 августа </a:t>
            </a:r>
            <a:r>
              <a:rPr lang="ru-RU" sz="3500" i="1" dirty="0">
                <a:latin typeface="Arial" panose="020B0604020202020204" pitchFamily="34" charset="0"/>
                <a:cs typeface="Arial" panose="020B0604020202020204" pitchFamily="34" charset="0"/>
              </a:rPr>
              <a:t>2011 </a:t>
            </a:r>
            <a:r>
              <a:rPr lang="ru-RU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№216</a:t>
            </a:r>
            <a:r>
              <a:rPr lang="ru-RU" sz="35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242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1834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354843"/>
              </p:ext>
            </p:extLst>
          </p:nvPr>
        </p:nvGraphicFramePr>
        <p:xfrm>
          <a:off x="10708" y="0"/>
          <a:ext cx="914399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421">
                  <a:extLst>
                    <a:ext uri="{9D8B030D-6E8A-4147-A177-3AD203B41FA5}">
                      <a16:colId xmlns:a16="http://schemas.microsoft.com/office/drawing/2014/main" val="2225548007"/>
                    </a:ext>
                  </a:extLst>
                </a:gridCol>
                <a:gridCol w="2019956">
                  <a:extLst>
                    <a:ext uri="{9D8B030D-6E8A-4147-A177-3AD203B41FA5}">
                      <a16:colId xmlns:a16="http://schemas.microsoft.com/office/drawing/2014/main" val="2547382266"/>
                    </a:ext>
                  </a:extLst>
                </a:gridCol>
                <a:gridCol w="2015907">
                  <a:extLst>
                    <a:ext uri="{9D8B030D-6E8A-4147-A177-3AD203B41FA5}">
                      <a16:colId xmlns:a16="http://schemas.microsoft.com/office/drawing/2014/main" val="161260004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5505486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448364206"/>
                    </a:ext>
                  </a:extLst>
                </a:gridCol>
                <a:gridCol w="1558371">
                  <a:extLst>
                    <a:ext uri="{9D8B030D-6E8A-4147-A177-3AD203B41FA5}">
                      <a16:colId xmlns:a16="http://schemas.microsoft.com/office/drawing/2014/main" val="3126948963"/>
                    </a:ext>
                  </a:extLst>
                </a:gridCol>
              </a:tblGrid>
              <a:tr h="1351349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6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(вид документа) </a:t>
                      </a:r>
                    </a:p>
                    <a:p>
                      <a:pPr algn="ctr"/>
                      <a:endParaRPr lang="ru-RU" sz="16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 </a:t>
                      </a:r>
                      <a:endParaRPr lang="ru-RU" sz="16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деятельности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Утверждает, согласо-вывает </a:t>
                      </a:r>
                      <a:endParaRPr lang="ru-RU" sz="16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Ответствен-</a:t>
                      </a:r>
                      <a:r>
                        <a:rPr lang="ru-RU" sz="16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подготовку, рассмотрение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71395045"/>
                  </a:ext>
                </a:extLst>
              </a:tr>
              <a:tr h="140074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 о формах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проведения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экзамена по учебным предметам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проф.компонента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течение месяца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 начала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учебного года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Определяется УО, рассматривается на заседании </a:t>
                      </a:r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/с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УО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Зам.директора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432004975"/>
                  </a:ext>
                </a:extLst>
              </a:tr>
              <a:tr h="1936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 о создании ГКК. Независимых ГКК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позднее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января на календарный год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 чел., зависит от интеграции квалификаций)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Создаются по каждой специальности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(кандидатуры председателей  согласовывают-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ГУпоО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УО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Зам.директора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644531334"/>
                  </a:ext>
                </a:extLst>
              </a:tr>
              <a:tr h="10849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График работы ГКК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две недели до начала работы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ГКК может работать не более 6 часов в день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УО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Зам.директора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261095631"/>
                  </a:ext>
                </a:extLst>
              </a:tr>
              <a:tr h="1084904">
                <a:tc>
                  <a:txBody>
                    <a:bodyPr/>
                    <a:lstStyle/>
                    <a:p>
                      <a:pPr algn="ctr"/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Расписание ВКЭ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две недели до начала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их проведения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Составляется по всем выпускаемым группам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УО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Зам.директора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374317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39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507366"/>
              </p:ext>
            </p:extLst>
          </p:nvPr>
        </p:nvGraphicFramePr>
        <p:xfrm>
          <a:off x="1" y="20016"/>
          <a:ext cx="9143999" cy="6837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421">
                  <a:extLst>
                    <a:ext uri="{9D8B030D-6E8A-4147-A177-3AD203B41FA5}">
                      <a16:colId xmlns:a16="http://schemas.microsoft.com/office/drawing/2014/main" val="2304150460"/>
                    </a:ext>
                  </a:extLst>
                </a:gridCol>
                <a:gridCol w="2019956">
                  <a:extLst>
                    <a:ext uri="{9D8B030D-6E8A-4147-A177-3AD203B41FA5}">
                      <a16:colId xmlns:a16="http://schemas.microsoft.com/office/drawing/2014/main" val="1844947241"/>
                    </a:ext>
                  </a:extLst>
                </a:gridCol>
                <a:gridCol w="1882598">
                  <a:extLst>
                    <a:ext uri="{9D8B030D-6E8A-4147-A177-3AD203B41FA5}">
                      <a16:colId xmlns:a16="http://schemas.microsoft.com/office/drawing/2014/main" val="37131773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52579403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505216614"/>
                    </a:ext>
                  </a:extLst>
                </a:gridCol>
                <a:gridCol w="1547664">
                  <a:extLst>
                    <a:ext uri="{9D8B030D-6E8A-4147-A177-3AD203B41FA5}">
                      <a16:colId xmlns:a16="http://schemas.microsoft.com/office/drawing/2014/main" val="543910300"/>
                    </a:ext>
                  </a:extLst>
                </a:gridCol>
              </a:tblGrid>
              <a:tr h="1370628">
                <a:tc>
                  <a:txBody>
                    <a:bodyPr/>
                    <a:lstStyle/>
                    <a:p>
                      <a:pPr algn="ctr"/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7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(вид документа) </a:t>
                      </a: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</a:p>
                    <a:p>
                      <a:pPr algn="ctr"/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 </a:t>
                      </a:r>
                      <a:endParaRPr lang="ru-RU" sz="17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деятельности</a:t>
                      </a:r>
                      <a:r>
                        <a:rPr lang="ru-RU" sz="17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7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Утверждает, согласо-вывает </a:t>
                      </a:r>
                      <a:endParaRPr lang="ru-RU" sz="17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Ответствен-</a:t>
                      </a:r>
                      <a:r>
                        <a:rPr lang="ru-RU" sz="17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r>
                        <a:rPr lang="ru-RU" sz="17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подготовку, рассмотрение</a:t>
                      </a:r>
                      <a:endParaRPr lang="ru-RU" sz="17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168736473"/>
                  </a:ext>
                </a:extLst>
              </a:tr>
              <a:tr h="1574861">
                <a:tc>
                  <a:txBody>
                    <a:bodyPr/>
                    <a:lstStyle/>
                    <a:p>
                      <a:pPr algn="ctr"/>
                      <a:r>
                        <a:rPr lang="ru-RU" sz="17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 b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квалификационных (пробных) работ 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месяц до их проведения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Рассматривается на заседании МК (ЦК), 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согласовывается с организациями</a:t>
                      </a:r>
                      <a:r>
                        <a:rPr lang="ru-RU" sz="17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ru-RU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Зам.директора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Мастер 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ПО, председатель МК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906632705"/>
                  </a:ext>
                </a:extLst>
              </a:tr>
              <a:tr h="1485541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7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тем 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содержания 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экзаменационных 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 (заданий)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Перед выходом на производственную практику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Рассматриваются на заседании МК (ЦК)</a:t>
                      </a:r>
                      <a:endParaRPr kumimoji="0" lang="ru-RU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Зам.директора 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Преподаватели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75521271"/>
                  </a:ext>
                </a:extLst>
              </a:tr>
              <a:tr h="1458058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Экзаменационные билеты, тесты (на основании экзаменационных заданий)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Перед выходом на производственную практику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Рассматриваются на заседании МК (ЦК)</a:t>
                      </a:r>
                      <a:endParaRPr kumimoji="0" lang="ru-RU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Зам.директора 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Преподаватели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966094572"/>
                  </a:ext>
                </a:extLst>
              </a:tr>
              <a:tr h="948895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Проверка экзаменационных работ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две недели до ВКЭ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Пишется отзыв 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Преподаватели 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2274314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4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08721"/>
            <a:ext cx="7560840" cy="5219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lnSpc>
                <a:spcPct val="130000"/>
              </a:lnSpc>
              <a:spcAft>
                <a:spcPts val="0"/>
              </a:spcAft>
            </a:pP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Мастера ПО выпускных 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учебных групп </a:t>
            </a: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представляют государственной квалификационной комиссии:</a:t>
            </a:r>
            <a:endParaRPr lang="ru-RU" sz="22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0000" indent="-342900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производственные характеристики на каждого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учащегося; </a:t>
            </a:r>
            <a:endParaRPr lang="ru-RU" sz="23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0000" indent="-342900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сводную ведомость успеваемости учащихся за весь период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обучения; </a:t>
            </a:r>
            <a:endParaRPr lang="ru-RU" sz="23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0000" indent="-342900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дневники учета производственных работ при прохождении производственной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практики; </a:t>
            </a:r>
            <a:endParaRPr lang="ru-RU" sz="23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0000" indent="-342900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наряды-задания на выполнение квалификационных (пробных)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работ; </a:t>
            </a:r>
            <a:endParaRPr lang="ru-RU" sz="23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0000" indent="-342900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300" dirty="0">
                <a:latin typeface="Times New Roman" panose="02020603050405020304" pitchFamily="18" charset="0"/>
                <a:ea typeface="Calibri" panose="020F0502020204030204" pitchFamily="34" charset="0"/>
              </a:rPr>
              <a:t>протоколы по результатам квалификационных (пробных) </a:t>
            </a:r>
            <a:r>
              <a:rPr lang="ru-RU" sz="23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работ.</a:t>
            </a:r>
            <a:endParaRPr lang="ru-RU" sz="23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13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88840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 smtClean="0">
                <a:solidFill>
                  <a:schemeClr val="bg2">
                    <a:lumMod val="25000"/>
                  </a:schemeClr>
                </a:solidFill>
              </a:rPr>
              <a:t>Спасибо  </a:t>
            </a:r>
          </a:p>
          <a:p>
            <a:pPr algn="ctr"/>
            <a:r>
              <a:rPr lang="ru-RU" sz="8000" b="1" i="1" dirty="0" smtClean="0">
                <a:solidFill>
                  <a:schemeClr val="bg2">
                    <a:lumMod val="25000"/>
                  </a:schemeClr>
                </a:solidFill>
              </a:rPr>
              <a:t>за внимание!</a:t>
            </a:r>
            <a:r>
              <a:rPr lang="ru-RU" sz="8000" dirty="0" smtClean="0"/>
              <a:t>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1741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</TotalTime>
  <Words>327</Words>
  <Application>Microsoft Office PowerPoint</Application>
  <PresentationFormat>Экран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Wingdings</vt:lpstr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467</cp:revision>
  <dcterms:created xsi:type="dcterms:W3CDTF">2008-01-17T08:54:45Z</dcterms:created>
  <dcterms:modified xsi:type="dcterms:W3CDTF">2019-11-28T12:05:09Z</dcterms:modified>
</cp:coreProperties>
</file>