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2" r:id="rId1"/>
  </p:sldMasterIdLst>
  <p:notesMasterIdLst>
    <p:notesMasterId r:id="rId23"/>
  </p:notesMasterIdLst>
  <p:handoutMasterIdLst>
    <p:handoutMasterId r:id="rId24"/>
  </p:handoutMasterIdLst>
  <p:sldIdLst>
    <p:sldId id="256" r:id="rId2"/>
    <p:sldId id="335" r:id="rId3"/>
    <p:sldId id="336" r:id="rId4"/>
    <p:sldId id="339" r:id="rId5"/>
    <p:sldId id="292" r:id="rId6"/>
    <p:sldId id="337" r:id="rId7"/>
    <p:sldId id="361" r:id="rId8"/>
    <p:sldId id="371" r:id="rId9"/>
    <p:sldId id="349" r:id="rId10"/>
    <p:sldId id="369" r:id="rId11"/>
    <p:sldId id="345" r:id="rId12"/>
    <p:sldId id="346" r:id="rId13"/>
    <p:sldId id="338" r:id="rId14"/>
    <p:sldId id="367" r:id="rId15"/>
    <p:sldId id="368" r:id="rId16"/>
    <p:sldId id="358" r:id="rId17"/>
    <p:sldId id="355" r:id="rId18"/>
    <p:sldId id="348" r:id="rId19"/>
    <p:sldId id="350" r:id="rId20"/>
    <p:sldId id="364" r:id="rId21"/>
    <p:sldId id="37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A2E4F"/>
    <a:srgbClr val="FFCC66"/>
    <a:srgbClr val="FDE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0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5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0E337A-5185-40A2-81A4-1C986E4C2CC6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4C8864-873C-4F0A-BDAC-61D57514C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4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E1422D-60F6-4A72-9C00-FCB7A8AB232F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9356AF4-1F27-40EB-8304-B72DD4ABB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815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63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546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69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17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62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338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1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4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6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60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985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356AF4-1F27-40EB-8304-B72DD4ABB3B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369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70FB9-B7CB-447A-915C-EFDC3B16A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83B9D-D118-4E39-99B0-C3A85821D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E21C2-0B99-40B9-B7C5-525098D3B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80388-E3A3-4384-B398-A45479EF8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488C-7795-4E9D-819A-3062CEBFC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8E51-E03C-4958-8006-03F43ED38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2DF6-F811-45A1-9A00-1BDB990F4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811E-4F74-4091-8141-A39D04EEC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8D46C-4604-43F0-BC42-E7CCD0F04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BDAC-939F-4F86-9FF1-F4CD43CD4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FC47D-E33A-47DF-B295-681DA6428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C28FE8C-2072-4ECA-90C2-98BA8BF9A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5" r:id="rId2"/>
    <p:sldLayoutId id="2147483764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5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268760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Разработка учебно-программной документации образовательных программ профессионально-технического образования по учебному предмету «Производственное обучение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»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1008112"/>
          </a:xfrm>
        </p:spPr>
        <p:txBody>
          <a:bodyPr>
            <a:noAutofit/>
          </a:bodyPr>
          <a:lstStyle/>
          <a:p>
            <a:pPr algn="ctr"/>
            <a:r>
              <a:rPr lang="ru-RU" sz="2600" dirty="0"/>
              <a:t>Фрагмент пояснительной записки по учебному предмету профессионального компонента при внесении изменений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2" t="18282" r="25356" b="11313"/>
          <a:stretch/>
        </p:blipFill>
        <p:spPr bwMode="auto">
          <a:xfrm>
            <a:off x="1767880" y="1733465"/>
            <a:ext cx="5744143" cy="487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55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0273" r="35367" b="8961"/>
          <a:stretch/>
        </p:blipFill>
        <p:spPr bwMode="auto">
          <a:xfrm>
            <a:off x="251520" y="476672"/>
            <a:ext cx="8642195" cy="606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3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2276872"/>
            <a:ext cx="6635080" cy="40477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6" t="19854" r="24284" b="22175"/>
          <a:stretch/>
        </p:blipFill>
        <p:spPr bwMode="auto">
          <a:xfrm>
            <a:off x="467543" y="980728"/>
            <a:ext cx="8540831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5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84976" cy="1143000"/>
          </a:xfrm>
        </p:spPr>
        <p:txBody>
          <a:bodyPr/>
          <a:lstStyle/>
          <a:p>
            <a:pPr algn="ctr"/>
            <a:r>
              <a:rPr lang="ru-RU" sz="2500" b="1" dirty="0"/>
              <a:t>Перечень структурных элементов научно-методического обеспечения (учебно-методического комплекса</a:t>
            </a:r>
            <a:r>
              <a:rPr lang="ru-RU" sz="2500" b="1" dirty="0" smtClean="0"/>
              <a:t>) содержит:</a:t>
            </a:r>
            <a:endParaRPr lang="ru-RU" sz="25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791147"/>
            <a:ext cx="8640960" cy="4590181"/>
          </a:xfrm>
        </p:spPr>
        <p:txBody>
          <a:bodyPr/>
          <a:lstStyle/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нормативную документацию, на основании которой разработана учебная программа (образовательный стандарт профессионально-техниче­ского образования по специальности, типовая учебная программа по учебным предметам профессионального компонента, нормативная документация по стандартизации и др.);</a:t>
            </a: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учебно-методическую документацию (методики преподавания предмета, методические рекомендации и разработки, методика изучения отдельных тем и т.д.);</a:t>
            </a: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учебные издания (учебники, учебные пособия и иные учебные издания);</a:t>
            </a: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обучения (учебники, учебные пособия, электронные средства обучения, макеты, плакаты, слайды и т.д.);</a:t>
            </a: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контроля (контрольные задания, карточки-задания, тесты и т.д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.).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5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2" t="19400" r="50468" b="10536"/>
          <a:stretch/>
        </p:blipFill>
        <p:spPr bwMode="auto">
          <a:xfrm>
            <a:off x="1619672" y="404663"/>
            <a:ext cx="5040560" cy="618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1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7" t="22457" r="36316" b="16312"/>
          <a:stretch/>
        </p:blipFill>
        <p:spPr bwMode="auto">
          <a:xfrm>
            <a:off x="179512" y="692696"/>
            <a:ext cx="8815274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8" t="19768" r="25398" b="10248"/>
          <a:stretch/>
        </p:blipFill>
        <p:spPr bwMode="auto">
          <a:xfrm>
            <a:off x="899592" y="307029"/>
            <a:ext cx="7480530" cy="599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2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t="11854" r="12095" b="11438"/>
          <a:stretch/>
        </p:blipFill>
        <p:spPr bwMode="auto">
          <a:xfrm>
            <a:off x="395535" y="620688"/>
            <a:ext cx="8613923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3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2996952"/>
            <a:ext cx="5410944" cy="332764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6" t="8254" r="32704" b="15592"/>
          <a:stretch/>
        </p:blipFill>
        <p:spPr bwMode="auto">
          <a:xfrm>
            <a:off x="2483768" y="260648"/>
            <a:ext cx="4634484" cy="640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5" t="27428" r="25297" b="11660"/>
          <a:stretch/>
        </p:blipFill>
        <p:spPr bwMode="auto">
          <a:xfrm>
            <a:off x="1187623" y="404664"/>
            <a:ext cx="6818007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6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96" y="692696"/>
            <a:ext cx="8229600" cy="792088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chemeClr val="accent6">
                    <a:lumMod val="50000"/>
                  </a:schemeClr>
                </a:solidFill>
              </a:rPr>
              <a:t>Учебные программы </a:t>
            </a: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подразделяются: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5"/>
            <a:ext cx="8928992" cy="4824535"/>
          </a:xfrm>
        </p:spPr>
        <p:txBody>
          <a:bodyPr/>
          <a:lstStyle/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типовые учебные программы по учебным предметам профессионального компонента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учебные программы учреждений образования, реализующих образовательные программы профессионально-технического образования, по учебным предметам профессионального компонента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экспериментальные учебные программы учреждений образования, реализующих образовательные программы профессионально-технического образования, по учебным предметам профессионального компонента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1068728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/>
              <a:t>Фрагмент пояснительной записки учебного предмета профессионального компонента</a:t>
            </a:r>
            <a:endParaRPr lang="ru-RU" sz="3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7" t="30891" r="25311" b="12762"/>
          <a:stretch/>
        </p:blipFill>
        <p:spPr bwMode="auto">
          <a:xfrm>
            <a:off x="1248881" y="1772816"/>
            <a:ext cx="7002966" cy="48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60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564904"/>
            <a:ext cx="81369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  Спасибо за внимание!</a:t>
            </a:r>
            <a:endParaRPr lang="ru-RU" sz="5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24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18349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Типовая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учебная программа по учебному предмету профессионального компонента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является техническим нормативным правовым актом и определяет цели изучения учебного предмета, его содержание, время, отведенное на изучение тем, основные требования к результатам учебной деятельности учащихся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Типовые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учебные программы разрабатываются организациями, осуществляющими научно-методическое обеспечение профессионально-технического образования, и утверждаются Министерством образования Республики Беларусь по согласованию с заинтересованными республиканскими органами государственного управления, иными государственными организациями, подчиненными Правительству Республики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Беларусь.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3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764704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Учебная программа учреждения образования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реализующего образовательные программы профессионально-технического образования, по учебному предмету профессионального компонента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разрабатывается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основе типовой учебной программы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определяет цели изучения учебного предмета, его содержание, время, отведенное на изучение тем, основные требования к результатам учебной деятельности учащихся с учетом уровня получаемой квалификации.</a:t>
            </a:r>
          </a:p>
          <a:p>
            <a:pPr indent="450215"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программы по учебным предметам специального цикла профессионального компонента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разрабатываются учреждениями образования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реализующими образовательные программы профессионально-технического образования, и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утверждаются их учредителями по согласованию с базовыми организациями соответствующего учреждения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8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214282" y="1412776"/>
            <a:ext cx="8643998" cy="571485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/>
              <a:t>Нормативная правовая документация:</a:t>
            </a:r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2564904"/>
            <a:ext cx="8534752" cy="3384376"/>
          </a:xfrm>
        </p:spPr>
        <p:txBody>
          <a:bodyPr/>
          <a:lstStyle/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Кодекс об образовании Республики Беларусь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статья 185</a:t>
            </a: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Образовательный стандарт Республики Беларусь профессионально-технического образования по специальности </a:t>
            </a: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Типовая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учебная программа по учебному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предмету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профессионально-квалификационной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характеристики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0872" y="488826"/>
            <a:ext cx="8229600" cy="779934"/>
          </a:xfrm>
        </p:spPr>
        <p:txBody>
          <a:bodyPr/>
          <a:lstStyle/>
          <a:p>
            <a:pPr algn="ctr"/>
            <a:r>
              <a:rPr lang="ru-RU" sz="3000" b="1" dirty="0"/>
              <a:t>Рекомендуемая структура учебной программы: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9592" y="1487835"/>
            <a:ext cx="8435280" cy="4389437"/>
          </a:xfrm>
        </p:spPr>
        <p:txBody>
          <a:bodyPr/>
          <a:lstStyle/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Титульный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лист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записка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Тематический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Содержание учебной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Перечень структурных элементов научно-методического обеспечения (учебно-методического комплекса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Показатели оценки результатов учебной деятельности по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учебному предмету.</a:t>
            </a: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spcBef>
                <a:spcPct val="0"/>
              </a:spcBef>
              <a:buClrTx/>
              <a:buSzTx/>
              <a:buFont typeface="Wingdings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согласования.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6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19496" r="65813" b="7027"/>
          <a:stretch/>
        </p:blipFill>
        <p:spPr bwMode="auto">
          <a:xfrm>
            <a:off x="2339752" y="260648"/>
            <a:ext cx="4493799" cy="629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1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8727" r="63785" b="15526"/>
          <a:stretch/>
        </p:blipFill>
        <p:spPr bwMode="auto">
          <a:xfrm>
            <a:off x="2339752" y="188639"/>
            <a:ext cx="4464496" cy="635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280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0" t="19129" r="35605" b="10632"/>
          <a:stretch/>
        </p:blipFill>
        <p:spPr bwMode="auto">
          <a:xfrm>
            <a:off x="251520" y="620688"/>
            <a:ext cx="8579006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6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8">
      <a:dk1>
        <a:sysClr val="windowText" lastClr="000000"/>
      </a:dk1>
      <a:lt1>
        <a:srgbClr val="F8EEEE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8">
    <a:dk1>
      <a:sysClr val="windowText" lastClr="000000"/>
    </a:dk1>
    <a:lt1>
      <a:srgbClr val="F8EEEE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Другая 8">
    <a:dk1>
      <a:sysClr val="windowText" lastClr="000000"/>
    </a:dk1>
    <a:lt1>
      <a:srgbClr val="F8EEEE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2972</TotalTime>
  <Words>361</Words>
  <Application>Microsoft Office PowerPoint</Application>
  <PresentationFormat>Экран (4:3)</PresentationFormat>
  <Paragraphs>59</Paragraphs>
  <Slides>21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Презентация PowerPoint</vt:lpstr>
      <vt:lpstr>Учебные программы подразделяются:</vt:lpstr>
      <vt:lpstr>Презентация PowerPoint</vt:lpstr>
      <vt:lpstr>Презентация PowerPoint</vt:lpstr>
      <vt:lpstr>Нормативная правовая документация:</vt:lpstr>
      <vt:lpstr>Рекомендуемая структура учебной программы:</vt:lpstr>
      <vt:lpstr>Презентация PowerPoint</vt:lpstr>
      <vt:lpstr>Презентация PowerPoint</vt:lpstr>
      <vt:lpstr> </vt:lpstr>
      <vt:lpstr>Фрагмент пояснительной записки по учебному предмету профессионального компонента при внесении изменений</vt:lpstr>
      <vt:lpstr>Презентация PowerPoint</vt:lpstr>
      <vt:lpstr> </vt:lpstr>
      <vt:lpstr>Перечень структурных элементов научно-методического обеспечения (учебно-методического комплекса) содержит: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Фрагмент пояснительной записки учебного предмета профессионального компонента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331</cp:revision>
  <dcterms:created xsi:type="dcterms:W3CDTF">2008-01-17T08:54:45Z</dcterms:created>
  <dcterms:modified xsi:type="dcterms:W3CDTF">2019-11-28T12:07:45Z</dcterms:modified>
</cp:coreProperties>
</file>