
<file path=[Content_Types].xml><?xml version="1.0" encoding="utf-8"?>
<Types xmlns="http://schemas.openxmlformats.org/package/2006/content-types">
  <Default Extension="fntdata" ContentType="application/x-fontdata"/>
  <Default Extension="jfif" ContentType="image/jpeg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76" r:id="rId1"/>
  </p:sldMasterIdLst>
  <p:notesMasterIdLst>
    <p:notesMasterId r:id="rId10"/>
  </p:notesMasterIdLst>
  <p:sldIdLst>
    <p:sldId id="301" r:id="rId2"/>
    <p:sldId id="303" r:id="rId3"/>
    <p:sldId id="450" r:id="rId4"/>
    <p:sldId id="452" r:id="rId5"/>
    <p:sldId id="447" r:id="rId6"/>
    <p:sldId id="438" r:id="rId7"/>
    <p:sldId id="433" r:id="rId8"/>
    <p:sldId id="421" r:id="rId9"/>
  </p:sldIdLst>
  <p:sldSz cx="12192000" cy="6858000"/>
  <p:notesSz cx="6858000" cy="9144000"/>
  <p:embeddedFontLst>
    <p:embeddedFont>
      <p:font typeface="Arial Black" panose="020B0A04020102020204" pitchFamily="34" charset="0"/>
      <p:bold r:id="rId11"/>
    </p:embeddedFont>
    <p:embeddedFont>
      <p:font typeface="Bahnschrift Light" panose="020B0502040204020203" pitchFamily="34" charset="0"/>
      <p:regular r:id="rId12"/>
    </p:embeddedFont>
    <p:embeddedFont>
      <p:font typeface="Bahnschrift SemiLight" panose="020B0502040204020203" pitchFamily="3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libri Light" panose="020F0302020204030204" pitchFamily="34" charset="0"/>
      <p:regular r:id="rId18"/>
      <p:italic r:id="rId19"/>
    </p:embeddedFont>
  </p:embeddedFontLst>
  <p:custShowLst>
    <p:custShow name="карта" id="0">
      <p:sldLst/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ADBCE"/>
    <a:srgbClr val="F5B398"/>
    <a:srgbClr val="1F2C51"/>
    <a:srgbClr val="9AABD9"/>
    <a:srgbClr val="4472C4"/>
    <a:srgbClr val="F07F09"/>
    <a:srgbClr val="364E92"/>
    <a:srgbClr val="9F2936"/>
    <a:srgbClr val="4E85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662" autoAdjust="0"/>
  </p:normalViewPr>
  <p:slideViewPr>
    <p:cSldViewPr snapToGrid="0">
      <p:cViewPr varScale="1">
        <p:scale>
          <a:sx n="84" d="100"/>
          <a:sy n="84" d="100"/>
        </p:scale>
        <p:origin x="96" y="144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75D20-CD4C-49DF-807F-CC2BC1B95DFE}" type="datetimeFigureOut">
              <a:rPr lang="x-none" smtClean="0"/>
              <a:t>20.05.2025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F2DBD-7CAE-49C9-8E50-B4F5AEAF96D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85062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1" name="Google Shape;19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2" name="Google Shape;1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0905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61704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97555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28589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186099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255709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FF2DBD-7CAE-49C9-8E50-B4F5AEAF96DC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43343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3" Type="http://schemas.microsoft.com/office/2007/relationships/hdphoto" Target="../media/hdphoto2.wdp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3.wdp"/><Relationship Id="rId14" Type="http://schemas.openxmlformats.org/officeDocument/2006/relationships/image" Target="../media/image12.png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pic>
        <p:nvPicPr>
          <p:cNvPr id="7" name="Рисунок 6" descr="Изображение выглядит как рулетка, объект&#10;&#10;Описание создано автоматически">
            <a:extLst>
              <a:ext uri="{FF2B5EF4-FFF2-40B4-BE49-F238E27FC236}">
                <a16:creationId xmlns:a16="http://schemas.microsoft.com/office/drawing/2014/main" id="{F46058C0-DC1F-4A05-8C05-2B14557816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693" y="132260"/>
            <a:ext cx="1523862" cy="17106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EC8E12A-85B4-4638-9F1D-A34802941553}"/>
              </a:ext>
            </a:extLst>
          </p:cNvPr>
          <p:cNvSpPr txBox="1"/>
          <p:nvPr userDrawn="1"/>
        </p:nvSpPr>
        <p:spPr>
          <a:xfrm>
            <a:off x="649918" y="553398"/>
            <a:ext cx="939746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5400" b="1" dirty="0">
                <a:solidFill>
                  <a:srgbClr val="00517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SemiLight" panose="020B0502040204020203" pitchFamily="34" charset="0"/>
              </a:rPr>
              <a:t>Молодость – время выбора!</a:t>
            </a:r>
          </a:p>
        </p:txBody>
      </p:sp>
    </p:spTree>
    <p:extLst>
      <p:ext uri="{BB962C8B-B14F-4D97-AF65-F5344CB8AC3E}">
        <p14:creationId xmlns:p14="http://schemas.microsoft.com/office/powerpoint/2010/main" val="696102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46885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02555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90176" y="6520296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sp>
        <p:nvSpPr>
          <p:cNvPr id="8" name="Заголовок 5">
            <a:extLst>
              <a:ext uri="{FF2B5EF4-FFF2-40B4-BE49-F238E27FC236}">
                <a16:creationId xmlns:a16="http://schemas.microsoft.com/office/drawing/2014/main" id="{35047723-C030-414E-87F9-7927687DA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99" y="4276871"/>
            <a:ext cx="10181402" cy="795001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A0638F1B-F1E0-42CE-A926-686393B7C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5299" y="5071872"/>
            <a:ext cx="10181402" cy="999744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DAC4D29-D8C6-4F7E-A62F-AA69C7950E12}"/>
              </a:ext>
            </a:extLst>
          </p:cNvPr>
          <p:cNvSpPr/>
          <p:nvPr userDrawn="1"/>
        </p:nvSpPr>
        <p:spPr>
          <a:xfrm>
            <a:off x="3048000" y="3028891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9" name="Рисунок 18" descr="Изображение выглядит как объект&#10;&#10;Описание создано автоматически">
            <a:extLst>
              <a:ext uri="{FF2B5EF4-FFF2-40B4-BE49-F238E27FC236}">
                <a16:creationId xmlns:a16="http://schemas.microsoft.com/office/drawing/2014/main" id="{19C3C20D-7544-4799-9342-E7A255548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31" y="110167"/>
            <a:ext cx="393909" cy="446829"/>
          </a:xfrm>
          <a:prstGeom prst="rect">
            <a:avLst/>
          </a:prstGeom>
        </p:spPr>
      </p:pic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9CE92593-718A-4605-A890-79B2053120CB}"/>
              </a:ext>
            </a:extLst>
          </p:cNvPr>
          <p:cNvGrpSpPr/>
          <p:nvPr userDrawn="1"/>
        </p:nvGrpSpPr>
        <p:grpSpPr>
          <a:xfrm>
            <a:off x="-2743" y="45263"/>
            <a:ext cx="4614945" cy="2650354"/>
            <a:chOff x="5120100" y="254583"/>
            <a:chExt cx="4614945" cy="2650354"/>
          </a:xfrm>
        </p:grpSpPr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E2AD2252-A79E-4E7D-BC24-1D705136A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20100" y="627905"/>
              <a:ext cx="4614945" cy="2277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Овал 34">
              <a:extLst>
                <a:ext uri="{FF2B5EF4-FFF2-40B4-BE49-F238E27FC236}">
                  <a16:creationId xmlns:a16="http://schemas.microsoft.com/office/drawing/2014/main" id="{B36EDBEB-CC32-42A8-950C-6B245256A473}"/>
                </a:ext>
              </a:extLst>
            </p:cNvPr>
            <p:cNvSpPr/>
            <p:nvPr/>
          </p:nvSpPr>
          <p:spPr>
            <a:xfrm>
              <a:off x="6237520" y="1189408"/>
              <a:ext cx="153339" cy="128965"/>
            </a:xfrm>
            <a:prstGeom prst="ellipse">
              <a:avLst/>
            </a:prstGeom>
            <a:solidFill>
              <a:srgbClr val="00B402"/>
            </a:solidFill>
            <a:ln w="63500">
              <a:solidFill>
                <a:srgbClr val="0153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0600C7F3-4981-4FEE-AE44-1D237825F9EF}"/>
                </a:ext>
              </a:extLst>
            </p:cNvPr>
            <p:cNvSpPr/>
            <p:nvPr/>
          </p:nvSpPr>
          <p:spPr>
            <a:xfrm>
              <a:off x="7116400" y="895126"/>
              <a:ext cx="153339" cy="128965"/>
            </a:xfrm>
            <a:prstGeom prst="ellipse">
              <a:avLst/>
            </a:prstGeom>
            <a:solidFill>
              <a:srgbClr val="00B402"/>
            </a:solidFill>
            <a:ln w="63500">
              <a:solidFill>
                <a:srgbClr val="0153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13E3559C-C7B6-453A-A5E1-E3FCDECEC476}"/>
                </a:ext>
              </a:extLst>
            </p:cNvPr>
            <p:cNvSpPr/>
            <p:nvPr/>
          </p:nvSpPr>
          <p:spPr>
            <a:xfrm>
              <a:off x="6918284" y="1611480"/>
              <a:ext cx="153339" cy="128965"/>
            </a:xfrm>
            <a:prstGeom prst="ellipse">
              <a:avLst/>
            </a:prstGeom>
            <a:solidFill>
              <a:srgbClr val="00B402"/>
            </a:solidFill>
            <a:ln w="63500">
              <a:solidFill>
                <a:srgbClr val="0153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4837CEFD-48D8-43C2-99E3-9CD5029ED3D2}"/>
                </a:ext>
              </a:extLst>
            </p:cNvPr>
            <p:cNvSpPr/>
            <p:nvPr/>
          </p:nvSpPr>
          <p:spPr>
            <a:xfrm>
              <a:off x="6179330" y="2021382"/>
              <a:ext cx="153339" cy="128965"/>
            </a:xfrm>
            <a:prstGeom prst="ellipse">
              <a:avLst/>
            </a:prstGeom>
            <a:solidFill>
              <a:srgbClr val="00B402"/>
            </a:solidFill>
            <a:ln w="63500">
              <a:solidFill>
                <a:srgbClr val="0153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>
              <a:extLst>
                <a:ext uri="{FF2B5EF4-FFF2-40B4-BE49-F238E27FC236}">
                  <a16:creationId xmlns:a16="http://schemas.microsoft.com/office/drawing/2014/main" id="{C6E0A42E-A6DB-460A-B35D-E89341C98FED}"/>
                </a:ext>
              </a:extLst>
            </p:cNvPr>
            <p:cNvSpPr/>
            <p:nvPr/>
          </p:nvSpPr>
          <p:spPr>
            <a:xfrm>
              <a:off x="6571445" y="2246959"/>
              <a:ext cx="153339" cy="128965"/>
            </a:xfrm>
            <a:prstGeom prst="ellipse">
              <a:avLst/>
            </a:prstGeom>
            <a:solidFill>
              <a:srgbClr val="00B402"/>
            </a:solidFill>
            <a:ln w="63500">
              <a:solidFill>
                <a:srgbClr val="0153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id="{637F4EEB-655D-44BD-A0FC-D1A027F92322}"/>
                </a:ext>
              </a:extLst>
            </p:cNvPr>
            <p:cNvSpPr/>
            <p:nvPr/>
          </p:nvSpPr>
          <p:spPr>
            <a:xfrm>
              <a:off x="8364715" y="2319011"/>
              <a:ext cx="153339" cy="128965"/>
            </a:xfrm>
            <a:prstGeom prst="ellipse">
              <a:avLst/>
            </a:prstGeom>
            <a:solidFill>
              <a:srgbClr val="00B402"/>
            </a:solidFill>
            <a:ln w="63500">
              <a:solidFill>
                <a:srgbClr val="0153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id="{E9DE29C3-E1E4-4BEE-A2EF-6FBDABC28C87}"/>
                </a:ext>
              </a:extLst>
            </p:cNvPr>
            <p:cNvSpPr/>
            <p:nvPr/>
          </p:nvSpPr>
          <p:spPr>
            <a:xfrm>
              <a:off x="7474438" y="1591610"/>
              <a:ext cx="153339" cy="128965"/>
            </a:xfrm>
            <a:prstGeom prst="ellipse">
              <a:avLst/>
            </a:prstGeom>
            <a:solidFill>
              <a:srgbClr val="00B402"/>
            </a:solidFill>
            <a:ln w="63500">
              <a:solidFill>
                <a:srgbClr val="0153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F9339EF4-DE08-4F49-BB06-F7EE00116AD8}"/>
                </a:ext>
              </a:extLst>
            </p:cNvPr>
            <p:cNvSpPr/>
            <p:nvPr/>
          </p:nvSpPr>
          <p:spPr>
            <a:xfrm>
              <a:off x="8411161" y="1462740"/>
              <a:ext cx="153339" cy="128965"/>
            </a:xfrm>
            <a:prstGeom prst="ellipse">
              <a:avLst/>
            </a:prstGeom>
            <a:solidFill>
              <a:srgbClr val="00B402"/>
            </a:solidFill>
            <a:ln w="63500">
              <a:solidFill>
                <a:srgbClr val="0153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>
              <a:extLst>
                <a:ext uri="{FF2B5EF4-FFF2-40B4-BE49-F238E27FC236}">
                  <a16:creationId xmlns:a16="http://schemas.microsoft.com/office/drawing/2014/main" id="{67235C9F-3E79-4357-9017-E36A173A79AE}"/>
                </a:ext>
              </a:extLst>
            </p:cNvPr>
            <p:cNvSpPr/>
            <p:nvPr/>
          </p:nvSpPr>
          <p:spPr>
            <a:xfrm>
              <a:off x="8433279" y="1147919"/>
              <a:ext cx="153339" cy="128965"/>
            </a:xfrm>
            <a:prstGeom prst="ellipse">
              <a:avLst/>
            </a:prstGeom>
            <a:solidFill>
              <a:srgbClr val="00B402"/>
            </a:solidFill>
            <a:ln w="63500">
              <a:solidFill>
                <a:srgbClr val="0153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4" name="Рисунок 43">
              <a:extLst>
                <a:ext uri="{FF2B5EF4-FFF2-40B4-BE49-F238E27FC236}">
                  <a16:creationId xmlns:a16="http://schemas.microsoft.com/office/drawing/2014/main" id="{93A6B429-EAF4-4904-B2C9-8B6BEE67F4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02263" y="1027248"/>
              <a:ext cx="308023" cy="28251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5" name="Picture 4" descr="Белорусский Республиканский Союз Молодежи - mtec.by">
              <a:extLst>
                <a:ext uri="{FF2B5EF4-FFF2-40B4-BE49-F238E27FC236}">
                  <a16:creationId xmlns:a16="http://schemas.microsoft.com/office/drawing/2014/main" id="{DFF9EC5C-C0EE-4472-A74B-43C880C9BF5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08" r="24574"/>
            <a:stretch/>
          </p:blipFill>
          <p:spPr bwMode="auto">
            <a:xfrm>
              <a:off x="5903696" y="1933418"/>
              <a:ext cx="248402" cy="20665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14" descr="Шляпа выпускника – Бесплатные иконки: образование">
              <a:extLst>
                <a:ext uri="{FF2B5EF4-FFF2-40B4-BE49-F238E27FC236}">
                  <a16:creationId xmlns:a16="http://schemas.microsoft.com/office/drawing/2014/main" id="{5D2F0A97-BC8C-4FB5-BD76-2E1AE245F09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5" t="19785" r="4425" b="15657"/>
            <a:stretch/>
          </p:blipFill>
          <p:spPr bwMode="auto">
            <a:xfrm>
              <a:off x="7647582" y="1533791"/>
              <a:ext cx="341588" cy="21772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18" descr="здоровый образ жизни люди логотип шаблон вектор значок PNG , органический,  персонаж, зеленый PNG картинки и пнг рисунок для бесплатной загрузки">
              <a:extLst>
                <a:ext uri="{FF2B5EF4-FFF2-40B4-BE49-F238E27FC236}">
                  <a16:creationId xmlns:a16="http://schemas.microsoft.com/office/drawing/2014/main" id="{605824C7-C13B-4D7B-9D72-726FBEBF3B2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80" t="31630" r="24861" b="31038"/>
            <a:stretch/>
          </p:blipFill>
          <p:spPr bwMode="auto">
            <a:xfrm>
              <a:off x="8644299" y="1480788"/>
              <a:ext cx="435616" cy="29442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8324C0DE-9F64-4629-96DC-74B7098A2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1046" y="2174993"/>
              <a:ext cx="392492" cy="2249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id="{5912D8DF-C8F7-45A4-8A62-F8E681C37E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3538" y="1531986"/>
              <a:ext cx="301688" cy="2763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Рисунок 49">
              <a:extLst>
                <a:ext uri="{FF2B5EF4-FFF2-40B4-BE49-F238E27FC236}">
                  <a16:creationId xmlns:a16="http://schemas.microsoft.com/office/drawing/2014/main" id="{F9430AE1-4502-4A3F-B719-7BAA686EB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0722" y="1864049"/>
              <a:ext cx="440878" cy="40437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1" name="Рисунок 50">
              <a:extLst>
                <a:ext uri="{FF2B5EF4-FFF2-40B4-BE49-F238E27FC236}">
                  <a16:creationId xmlns:a16="http://schemas.microsoft.com/office/drawing/2014/main" id="{61256020-3588-442A-AEA2-3CD36281BA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8786" y="254583"/>
              <a:ext cx="428786" cy="63056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2" name="Picture 2">
              <a:extLst>
                <a:ext uri="{FF2B5EF4-FFF2-40B4-BE49-F238E27FC236}">
                  <a16:creationId xmlns:a16="http://schemas.microsoft.com/office/drawing/2014/main" id="{404B29B2-0A6D-4BE1-958E-4FAC0360F3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2137"/>
            <a:stretch/>
          </p:blipFill>
          <p:spPr bwMode="auto">
            <a:xfrm>
              <a:off x="8637364" y="982736"/>
              <a:ext cx="251811" cy="278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4" descr="Утвержден логотип 80-летия Победы советского народа в ...">
              <a:extLst>
                <a:ext uri="{FF2B5EF4-FFF2-40B4-BE49-F238E27FC236}">
                  <a16:creationId xmlns:a16="http://schemas.microsoft.com/office/drawing/2014/main" id="{AB08E601-BF20-493B-8394-8B73F887C0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8235" y="511827"/>
              <a:ext cx="535665" cy="5356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271479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790176" y="6520296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DAC4D29-D8C6-4F7E-A62F-AA69C7950E12}"/>
              </a:ext>
            </a:extLst>
          </p:cNvPr>
          <p:cNvSpPr/>
          <p:nvPr userDrawn="1"/>
        </p:nvSpPr>
        <p:spPr>
          <a:xfrm>
            <a:off x="3048000" y="3028891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9" name="Рисунок 18" descr="Изображение выглядит как объект&#10;&#10;Описание создано автоматически">
            <a:extLst>
              <a:ext uri="{FF2B5EF4-FFF2-40B4-BE49-F238E27FC236}">
                <a16:creationId xmlns:a16="http://schemas.microsoft.com/office/drawing/2014/main" id="{19C3C20D-7544-4799-9342-E7A255548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31" y="110167"/>
            <a:ext cx="638352" cy="72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159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E928232-B3B4-4934-9E57-8C57DB4C086A}"/>
              </a:ext>
            </a:extLst>
          </p:cNvPr>
          <p:cNvGrpSpPr/>
          <p:nvPr userDrawn="1"/>
        </p:nvGrpSpPr>
        <p:grpSpPr>
          <a:xfrm>
            <a:off x="8717280" y="5969172"/>
            <a:ext cx="3523488" cy="920860"/>
            <a:chOff x="4194048" y="4547616"/>
            <a:chExt cx="3523488" cy="920860"/>
          </a:xfrm>
        </p:grpSpPr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1404DFEF-7C4D-4C14-B848-A006668917C6}"/>
                </a:ext>
              </a:extLst>
            </p:cNvPr>
            <p:cNvSpPr/>
            <p:nvPr/>
          </p:nvSpPr>
          <p:spPr>
            <a:xfrm>
              <a:off x="4194048" y="4547616"/>
              <a:ext cx="3523488" cy="920860"/>
            </a:xfrm>
            <a:custGeom>
              <a:avLst/>
              <a:gdLst>
                <a:gd name="connsiteX0" fmla="*/ 12192 w 3523488"/>
                <a:gd name="connsiteY0" fmla="*/ 585216 h 877824"/>
                <a:gd name="connsiteX1" fmla="*/ 670560 w 3523488"/>
                <a:gd name="connsiteY1" fmla="*/ 573024 h 877824"/>
                <a:gd name="connsiteX2" fmla="*/ 658368 w 3523488"/>
                <a:gd name="connsiteY2" fmla="*/ 316992 h 877824"/>
                <a:gd name="connsiteX3" fmla="*/ 1341120 w 3523488"/>
                <a:gd name="connsiteY3" fmla="*/ 304800 h 877824"/>
                <a:gd name="connsiteX4" fmla="*/ 1341120 w 3523488"/>
                <a:gd name="connsiteY4" fmla="*/ 0 h 877824"/>
                <a:gd name="connsiteX5" fmla="*/ 3523488 w 3523488"/>
                <a:gd name="connsiteY5" fmla="*/ 0 h 877824"/>
                <a:gd name="connsiteX6" fmla="*/ 3511296 w 3523488"/>
                <a:gd name="connsiteY6" fmla="*/ 877824 h 877824"/>
                <a:gd name="connsiteX7" fmla="*/ 3511296 w 3523488"/>
                <a:gd name="connsiteY7" fmla="*/ 853440 h 877824"/>
                <a:gd name="connsiteX8" fmla="*/ 0 w 3523488"/>
                <a:gd name="connsiteY8" fmla="*/ 865632 h 877824"/>
                <a:gd name="connsiteX9" fmla="*/ 12192 w 3523488"/>
                <a:gd name="connsiteY9" fmla="*/ 585216 h 877824"/>
                <a:gd name="connsiteX0" fmla="*/ 12192 w 3535680"/>
                <a:gd name="connsiteY0" fmla="*/ 585216 h 940615"/>
                <a:gd name="connsiteX1" fmla="*/ 670560 w 3535680"/>
                <a:gd name="connsiteY1" fmla="*/ 573024 h 940615"/>
                <a:gd name="connsiteX2" fmla="*/ 658368 w 3535680"/>
                <a:gd name="connsiteY2" fmla="*/ 316992 h 940615"/>
                <a:gd name="connsiteX3" fmla="*/ 1341120 w 3535680"/>
                <a:gd name="connsiteY3" fmla="*/ 304800 h 940615"/>
                <a:gd name="connsiteX4" fmla="*/ 1341120 w 3535680"/>
                <a:gd name="connsiteY4" fmla="*/ 0 h 940615"/>
                <a:gd name="connsiteX5" fmla="*/ 3523488 w 3535680"/>
                <a:gd name="connsiteY5" fmla="*/ 0 h 940615"/>
                <a:gd name="connsiteX6" fmla="*/ 3511296 w 3535680"/>
                <a:gd name="connsiteY6" fmla="*/ 877824 h 940615"/>
                <a:gd name="connsiteX7" fmla="*/ 3535680 w 3535680"/>
                <a:gd name="connsiteY7" fmla="*/ 940615 h 940615"/>
                <a:gd name="connsiteX8" fmla="*/ 0 w 3535680"/>
                <a:gd name="connsiteY8" fmla="*/ 865632 h 940615"/>
                <a:gd name="connsiteX9" fmla="*/ 12192 w 3535680"/>
                <a:gd name="connsiteY9" fmla="*/ 585216 h 940615"/>
                <a:gd name="connsiteX0" fmla="*/ 0 w 3523488"/>
                <a:gd name="connsiteY0" fmla="*/ 585216 h 965261"/>
                <a:gd name="connsiteX1" fmla="*/ 658368 w 3523488"/>
                <a:gd name="connsiteY1" fmla="*/ 573024 h 965261"/>
                <a:gd name="connsiteX2" fmla="*/ 646176 w 3523488"/>
                <a:gd name="connsiteY2" fmla="*/ 316992 h 965261"/>
                <a:gd name="connsiteX3" fmla="*/ 1328928 w 3523488"/>
                <a:gd name="connsiteY3" fmla="*/ 304800 h 965261"/>
                <a:gd name="connsiteX4" fmla="*/ 1328928 w 3523488"/>
                <a:gd name="connsiteY4" fmla="*/ 0 h 965261"/>
                <a:gd name="connsiteX5" fmla="*/ 3511296 w 3523488"/>
                <a:gd name="connsiteY5" fmla="*/ 0 h 965261"/>
                <a:gd name="connsiteX6" fmla="*/ 3499104 w 3523488"/>
                <a:gd name="connsiteY6" fmla="*/ 877824 h 965261"/>
                <a:gd name="connsiteX7" fmla="*/ 3523488 w 3523488"/>
                <a:gd name="connsiteY7" fmla="*/ 940615 h 965261"/>
                <a:gd name="connsiteX8" fmla="*/ 0 w 3523488"/>
                <a:gd name="connsiteY8" fmla="*/ 965261 h 965261"/>
                <a:gd name="connsiteX9" fmla="*/ 0 w 3523488"/>
                <a:gd name="connsiteY9" fmla="*/ 585216 h 965261"/>
                <a:gd name="connsiteX0" fmla="*/ 0 w 3523488"/>
                <a:gd name="connsiteY0" fmla="*/ 585216 h 940615"/>
                <a:gd name="connsiteX1" fmla="*/ 658368 w 3523488"/>
                <a:gd name="connsiteY1" fmla="*/ 573024 h 940615"/>
                <a:gd name="connsiteX2" fmla="*/ 646176 w 3523488"/>
                <a:gd name="connsiteY2" fmla="*/ 316992 h 940615"/>
                <a:gd name="connsiteX3" fmla="*/ 1328928 w 3523488"/>
                <a:gd name="connsiteY3" fmla="*/ 304800 h 940615"/>
                <a:gd name="connsiteX4" fmla="*/ 1328928 w 3523488"/>
                <a:gd name="connsiteY4" fmla="*/ 0 h 940615"/>
                <a:gd name="connsiteX5" fmla="*/ 3511296 w 3523488"/>
                <a:gd name="connsiteY5" fmla="*/ 0 h 940615"/>
                <a:gd name="connsiteX6" fmla="*/ 3499104 w 3523488"/>
                <a:gd name="connsiteY6" fmla="*/ 877824 h 940615"/>
                <a:gd name="connsiteX7" fmla="*/ 3523488 w 3523488"/>
                <a:gd name="connsiteY7" fmla="*/ 940615 h 940615"/>
                <a:gd name="connsiteX8" fmla="*/ 12192 w 3523488"/>
                <a:gd name="connsiteY8" fmla="*/ 940354 h 940615"/>
                <a:gd name="connsiteX9" fmla="*/ 0 w 3523488"/>
                <a:gd name="connsiteY9" fmla="*/ 585216 h 940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3488" h="940615">
                  <a:moveTo>
                    <a:pt x="0" y="585216"/>
                  </a:moveTo>
                  <a:lnTo>
                    <a:pt x="658368" y="573024"/>
                  </a:lnTo>
                  <a:lnTo>
                    <a:pt x="646176" y="316992"/>
                  </a:lnTo>
                  <a:lnTo>
                    <a:pt x="1328928" y="304800"/>
                  </a:lnTo>
                  <a:lnTo>
                    <a:pt x="1328928" y="0"/>
                  </a:lnTo>
                  <a:lnTo>
                    <a:pt x="3511296" y="0"/>
                  </a:lnTo>
                  <a:lnTo>
                    <a:pt x="3499104" y="877824"/>
                  </a:lnTo>
                  <a:lnTo>
                    <a:pt x="3523488" y="940615"/>
                  </a:lnTo>
                  <a:lnTo>
                    <a:pt x="12192" y="940354"/>
                  </a:lnTo>
                  <a:lnTo>
                    <a:pt x="0" y="585216"/>
                  </a:lnTo>
                  <a:close/>
                </a:path>
              </a:pathLst>
            </a:custGeom>
            <a:gradFill>
              <a:gsLst>
                <a:gs pos="0">
                  <a:srgbClr val="DDFFF0"/>
                </a:gs>
                <a:gs pos="100000">
                  <a:srgbClr val="63F3A4"/>
                </a:gs>
              </a:gsLst>
              <a:lin ang="18900000" scaled="1"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B3B43E56-7F69-4F5F-82D8-691AA22D44FE}"/>
                </a:ext>
              </a:extLst>
            </p:cNvPr>
            <p:cNvSpPr/>
            <p:nvPr/>
          </p:nvSpPr>
          <p:spPr>
            <a:xfrm>
              <a:off x="4194791" y="5129336"/>
              <a:ext cx="3492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sz="1400" dirty="0"/>
                <a:t>ШАГ 1. «МЫ УЗНАЁМ»</a:t>
              </a: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97DF1628-634A-43F9-A47E-CCB70A6015B4}"/>
                </a:ext>
              </a:extLst>
            </p:cNvPr>
            <p:cNvSpPr/>
            <p:nvPr/>
          </p:nvSpPr>
          <p:spPr>
            <a:xfrm>
              <a:off x="4842791" y="4849590"/>
              <a:ext cx="2844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r>
                <a:rPr lang="ru-RU" sz="1400" dirty="0">
                  <a:sym typeface="Calibri"/>
                </a:rPr>
                <a:t>  ШАГ 2. «МЫ РАЗМЫШЛЯЕМ»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3F180BA5-A3EB-416B-9A6D-0E4A06D797A5}"/>
                </a:ext>
              </a:extLst>
            </p:cNvPr>
            <p:cNvSpPr/>
            <p:nvPr/>
          </p:nvSpPr>
          <p:spPr>
            <a:xfrm>
              <a:off x="5517209" y="4565717"/>
              <a:ext cx="2169582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>
                <a:lnSpc>
                  <a:spcPct val="90000"/>
                </a:lnSpc>
              </a:pPr>
              <a:r>
                <a:rPr lang="ru-RU" sz="1400" dirty="0">
                  <a:sym typeface="Calibri"/>
                </a:rPr>
                <a:t>ШАГ 3. «МЫ ДЕЙСТВУЕМ» </a:t>
              </a:r>
            </a:p>
          </p:txBody>
        </p:sp>
      </p:grp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086E68-1B12-47C5-9ACE-FEA6DCC2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557367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  <p:sp>
        <p:nvSpPr>
          <p:cNvPr id="8" name="Заголовок 5">
            <a:extLst>
              <a:ext uri="{FF2B5EF4-FFF2-40B4-BE49-F238E27FC236}">
                <a16:creationId xmlns:a16="http://schemas.microsoft.com/office/drawing/2014/main" id="{35047723-C030-414E-87F9-7927687DA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99" y="4276871"/>
            <a:ext cx="10181402" cy="795001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9" name="Рисунок 6">
            <a:extLst>
              <a:ext uri="{FF2B5EF4-FFF2-40B4-BE49-F238E27FC236}">
                <a16:creationId xmlns:a16="http://schemas.microsoft.com/office/drawing/2014/main" id="{CE7BF3DB-89D6-42D4-948F-08BA5EA4E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05299" y="922313"/>
            <a:ext cx="10181402" cy="3354558"/>
          </a:xfrm>
        </p:spPr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A0638F1B-F1E0-42CE-A926-686393B7C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5299" y="5071872"/>
            <a:ext cx="10181402" cy="999744"/>
          </a:xfrm>
        </p:spPr>
        <p:txBody>
          <a:bodyPr/>
          <a:lstStyle/>
          <a:p>
            <a:endParaRPr 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DAC4D29-D8C6-4F7E-A62F-AA69C7950E12}"/>
              </a:ext>
            </a:extLst>
          </p:cNvPr>
          <p:cNvSpPr/>
          <p:nvPr userDrawn="1"/>
        </p:nvSpPr>
        <p:spPr>
          <a:xfrm>
            <a:off x="3048000" y="3028891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02B80F7-76B5-4FA0-B781-4C35CD52F02A}"/>
              </a:ext>
            </a:extLst>
          </p:cNvPr>
          <p:cNvSpPr/>
          <p:nvPr userDrawn="1"/>
        </p:nvSpPr>
        <p:spPr>
          <a:xfrm>
            <a:off x="6725363" y="188391"/>
            <a:ext cx="4579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проект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Ш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кола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ктивного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Г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ражданина»</a:t>
            </a:r>
            <a:endParaRPr lang="x-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06997AA-2D22-4AD6-92AE-556F6B824431}"/>
              </a:ext>
            </a:extLst>
          </p:cNvPr>
          <p:cNvSpPr txBox="1">
            <a:spLocks/>
          </p:cNvSpPr>
          <p:nvPr userDrawn="1"/>
        </p:nvSpPr>
        <p:spPr>
          <a:xfrm>
            <a:off x="931638" y="6333457"/>
            <a:ext cx="10181402" cy="3118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i="1" dirty="0">
                <a:solidFill>
                  <a:schemeClr val="bg1">
                    <a:lumMod val="50000"/>
                  </a:schemeClr>
                </a:solidFill>
              </a:rPr>
              <a:t>Информация предоставлена Белорусским телеграфных агентством БЕЛТА (</a:t>
            </a:r>
            <a:r>
              <a:rPr lang="en-US" sz="1400" i="1" dirty="0">
                <a:solidFill>
                  <a:schemeClr val="bg1">
                    <a:lumMod val="50000"/>
                  </a:schemeClr>
                </a:solidFill>
              </a:rPr>
              <a:t>www.belta.by</a:t>
            </a:r>
            <a:r>
              <a:rPr lang="ru-RU" sz="1400" i="1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  <p:pic>
        <p:nvPicPr>
          <p:cNvPr id="19" name="Рисунок 18" descr="Изображение выглядит как объект&#10;&#10;Описание создано автоматически">
            <a:extLst>
              <a:ext uri="{FF2B5EF4-FFF2-40B4-BE49-F238E27FC236}">
                <a16:creationId xmlns:a16="http://schemas.microsoft.com/office/drawing/2014/main" id="{19C3C20D-7544-4799-9342-E7A255548E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5271" y="133632"/>
            <a:ext cx="791812" cy="89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50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39817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31620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65601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4464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43808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03237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9793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9740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38F70-4774-4C44-B05A-D944B718EAB4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50707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61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16.png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" Target="slide5.xml"/><Relationship Id="rId7" Type="http://schemas.openxmlformats.org/officeDocument/2006/relationships/image" Target="../media/image1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slideLayout" Target="../slideLayouts/slideLayout13.xml"/><Relationship Id="rId7" Type="http://schemas.openxmlformats.org/officeDocument/2006/relationships/slide" Target="slide4.xml"/><Relationship Id="rId12" Type="http://schemas.openxmlformats.org/officeDocument/2006/relationships/image" Target="../media/image2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7.png"/><Relationship Id="rId11" Type="http://schemas.openxmlformats.org/officeDocument/2006/relationships/slide" Target="slide3.xml"/><Relationship Id="rId5" Type="http://schemas.openxmlformats.org/officeDocument/2006/relationships/slide" Target="slide2.xml"/><Relationship Id="rId10" Type="http://schemas.openxmlformats.org/officeDocument/2006/relationships/image" Target="../media/image22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slide" Target="slide3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microsoft.com/office/2007/relationships/hdphoto" Target="../media/hdphoto8.wdp"/><Relationship Id="rId3" Type="http://schemas.openxmlformats.org/officeDocument/2006/relationships/image" Target="../media/image17.png"/><Relationship Id="rId7" Type="http://schemas.openxmlformats.org/officeDocument/2006/relationships/image" Target="../media/image25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11" Type="http://schemas.openxmlformats.org/officeDocument/2006/relationships/image" Target="../media/image27.png"/><Relationship Id="rId5" Type="http://schemas.openxmlformats.org/officeDocument/2006/relationships/hyperlink" Target="https://www.warmuseum.by/kak-ustanovit-sudbu-pogibshikh-v-gody-voyny/" TargetMode="External"/><Relationship Id="rId10" Type="http://schemas.openxmlformats.org/officeDocument/2006/relationships/hyperlink" Target="https://memory.mil.by/" TargetMode="External"/><Relationship Id="rId4" Type="http://schemas.openxmlformats.org/officeDocument/2006/relationships/slide" Target="slide2.xml"/><Relationship Id="rId9" Type="http://schemas.microsoft.com/office/2007/relationships/hdphoto" Target="../media/hdphoto7.wdp"/><Relationship Id="rId1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app=desktop&amp;si=q05Ef10_sSa08PKd&amp;v=6hnCQVVaorA&amp;feature=youtu.be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9.wdp"/><Relationship Id="rId5" Type="http://schemas.openxmlformats.org/officeDocument/2006/relationships/image" Target="../media/image29.png"/><Relationship Id="rId4" Type="http://schemas.openxmlformats.org/officeDocument/2006/relationships/slide" Target="slide2.xml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izvezda.by/ru/" TargetMode="External"/><Relationship Id="rId3" Type="http://schemas.openxmlformats.org/officeDocument/2006/relationships/slide" Target="slide2.xm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0.wdp"/><Relationship Id="rId11" Type="http://schemas.openxmlformats.org/officeDocument/2006/relationships/image" Target="../media/image33.png"/><Relationship Id="rId5" Type="http://schemas.openxmlformats.org/officeDocument/2006/relationships/image" Target="../media/image31.png"/><Relationship Id="rId10" Type="http://schemas.openxmlformats.org/officeDocument/2006/relationships/hyperlink" Target="https://www.youtube.com/watch?v=91rO8NeKsL8&amp;t=55s" TargetMode="External"/><Relationship Id="rId4" Type="http://schemas.openxmlformats.org/officeDocument/2006/relationships/image" Target="../media/image17.pn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7.png"/><Relationship Id="rId7" Type="http://schemas.openxmlformats.org/officeDocument/2006/relationships/image" Target="../media/image35.jf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1.wdp"/><Relationship Id="rId5" Type="http://schemas.openxmlformats.org/officeDocument/2006/relationships/image" Target="../media/image34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5"/>
          <p:cNvSpPr txBox="1"/>
          <p:nvPr/>
        </p:nvSpPr>
        <p:spPr>
          <a:xfrm>
            <a:off x="7711810" y="4939580"/>
            <a:ext cx="4467933" cy="1427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Clr>
                <a:srgbClr val="1E4E79"/>
              </a:buClr>
              <a:buSzPts val="4000"/>
            </a:pPr>
            <a:r>
              <a:rPr lang="ru-RU" b="1" i="1" dirty="0">
                <a:latin typeface="Arial"/>
                <a:ea typeface="Arial"/>
                <a:cs typeface="Arial"/>
                <a:sym typeface="Arial"/>
              </a:rPr>
              <a:t>(об участии в военно-патриотических акциях, Вахтах Памяти, деятельности поисковых отрядов, музеев и др.)</a:t>
            </a:r>
          </a:p>
        </p:txBody>
      </p:sp>
      <p:sp>
        <p:nvSpPr>
          <p:cNvPr id="13" name="Google Shape;194;p25">
            <a:extLst>
              <a:ext uri="{FF2B5EF4-FFF2-40B4-BE49-F238E27FC236}">
                <a16:creationId xmlns:a16="http://schemas.microsoft.com/office/drawing/2014/main" id="{FB16588C-22D3-4019-97F0-0F3B867A94A1}"/>
              </a:ext>
            </a:extLst>
          </p:cNvPr>
          <p:cNvSpPr txBox="1">
            <a:spLocks/>
          </p:cNvSpPr>
          <p:nvPr/>
        </p:nvSpPr>
        <p:spPr>
          <a:xfrm>
            <a:off x="7192680" y="3322156"/>
            <a:ext cx="4777740" cy="17106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spcBef>
                <a:spcPts val="0"/>
              </a:spcBef>
              <a:buClr>
                <a:srgbClr val="1E4E79"/>
              </a:buClr>
              <a:buSzPts val="4000"/>
            </a:pPr>
            <a:r>
              <a:rPr lang="ru-RU" sz="3000" b="1" dirty="0">
                <a:solidFill>
                  <a:srgbClr val="09763A"/>
                </a:solidFill>
                <a:latin typeface="Arial Black" panose="020B0A04020102020204" pitchFamily="34" charset="0"/>
                <a:ea typeface="Arial"/>
                <a:cs typeface="Calibri" panose="020F0502020204030204" pitchFamily="34" charset="0"/>
                <a:sym typeface="Arial"/>
              </a:rPr>
              <a:t>Наследники</a:t>
            </a:r>
          </a:p>
          <a:p>
            <a:pPr>
              <a:lnSpc>
                <a:spcPct val="80000"/>
              </a:lnSpc>
              <a:spcBef>
                <a:spcPts val="0"/>
              </a:spcBef>
              <a:buClr>
                <a:srgbClr val="1E4E79"/>
              </a:buClr>
              <a:buSzPts val="4000"/>
            </a:pPr>
            <a:r>
              <a:rPr lang="ru-RU" sz="3000" b="1" dirty="0">
                <a:solidFill>
                  <a:srgbClr val="09763A"/>
                </a:solidFill>
                <a:latin typeface="Arial Black" panose="020B0A04020102020204" pitchFamily="34" charset="0"/>
                <a:ea typeface="Arial"/>
                <a:cs typeface="Calibri" panose="020F0502020204030204" pitchFamily="34" charset="0"/>
                <a:sym typeface="Arial"/>
              </a:rPr>
              <a:t>Победы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40F1C92-0742-42D6-B505-A5E22FAAC399}"/>
              </a:ext>
            </a:extLst>
          </p:cNvPr>
          <p:cNvSpPr/>
          <p:nvPr/>
        </p:nvSpPr>
        <p:spPr>
          <a:xfrm>
            <a:off x="5229044" y="6367476"/>
            <a:ext cx="1570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alibri"/>
                <a:ea typeface="Calibri"/>
                <a:cs typeface="Calibri"/>
                <a:sym typeface="Calibri"/>
              </a:rPr>
              <a:t>Май, 2025 год</a:t>
            </a:r>
            <a:endParaRPr lang="ru-RU" dirty="0"/>
          </a:p>
        </p:txBody>
      </p:sp>
      <p:pic>
        <p:nvPicPr>
          <p:cNvPr id="8" name="Picture 4" descr="Утвержден логотип 80-летия Победы советского народа в ...">
            <a:extLst>
              <a:ext uri="{FF2B5EF4-FFF2-40B4-BE49-F238E27FC236}">
                <a16:creationId xmlns:a16="http://schemas.microsoft.com/office/drawing/2014/main" id="{3756029B-A032-4EDD-8473-46BB8EBAA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249" y="1250187"/>
            <a:ext cx="2438840" cy="24388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6B62E7-B63F-46EE-B66C-2B97B92BAF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746" y="1674564"/>
            <a:ext cx="7172438" cy="454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93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2</a:t>
            </a:fld>
            <a:endParaRPr lang="x-none"/>
          </a:p>
        </p:txBody>
      </p:sp>
      <p:sp>
        <p:nvSpPr>
          <p:cNvPr id="4" name="Вопрос 1">
            <a:hlinkClick r:id="rId2" action="ppaction://hlinksldjump"/>
            <a:extLst>
              <a:ext uri="{FF2B5EF4-FFF2-40B4-BE49-F238E27FC236}">
                <a16:creationId xmlns:a16="http://schemas.microsoft.com/office/drawing/2014/main" id="{7AA4473C-1A15-4CC6-86A5-B1FE67A8DBF1}"/>
              </a:ext>
            </a:extLst>
          </p:cNvPr>
          <p:cNvSpPr/>
          <p:nvPr/>
        </p:nvSpPr>
        <p:spPr>
          <a:xfrm>
            <a:off x="529655" y="4381385"/>
            <a:ext cx="1879272" cy="1287408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Вопрос 1</a:t>
            </a:r>
          </a:p>
        </p:txBody>
      </p:sp>
      <p:sp>
        <p:nvSpPr>
          <p:cNvPr id="9" name="Вопрос 2">
            <a:hlinkClick r:id="rId3" action="ppaction://hlinksldjump"/>
            <a:extLst>
              <a:ext uri="{FF2B5EF4-FFF2-40B4-BE49-F238E27FC236}">
                <a16:creationId xmlns:a16="http://schemas.microsoft.com/office/drawing/2014/main" id="{7D32A7CC-7B15-4C4F-8C34-0834264788FA}"/>
              </a:ext>
            </a:extLst>
          </p:cNvPr>
          <p:cNvSpPr/>
          <p:nvPr/>
        </p:nvSpPr>
        <p:spPr>
          <a:xfrm>
            <a:off x="2773209" y="4381385"/>
            <a:ext cx="1879272" cy="1287408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Вопрос 2</a:t>
            </a:r>
          </a:p>
        </p:txBody>
      </p:sp>
      <p:sp>
        <p:nvSpPr>
          <p:cNvPr id="10" name="Вопрос 3">
            <a:hlinkClick r:id="rId4" action="ppaction://hlinksldjump"/>
            <a:extLst>
              <a:ext uri="{FF2B5EF4-FFF2-40B4-BE49-F238E27FC236}">
                <a16:creationId xmlns:a16="http://schemas.microsoft.com/office/drawing/2014/main" id="{26E4BF1F-4C9E-4371-986B-47B04B40FBC2}"/>
              </a:ext>
            </a:extLst>
          </p:cNvPr>
          <p:cNvSpPr/>
          <p:nvPr/>
        </p:nvSpPr>
        <p:spPr>
          <a:xfrm>
            <a:off x="5016763" y="4381385"/>
            <a:ext cx="1879272" cy="1287408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Вопрос 3</a:t>
            </a:r>
          </a:p>
        </p:txBody>
      </p:sp>
      <p:sp>
        <p:nvSpPr>
          <p:cNvPr id="11" name="Вопрос 4">
            <a:hlinkClick r:id="rId5" action="ppaction://hlinksldjump"/>
            <a:extLst>
              <a:ext uri="{FF2B5EF4-FFF2-40B4-BE49-F238E27FC236}">
                <a16:creationId xmlns:a16="http://schemas.microsoft.com/office/drawing/2014/main" id="{E79CE975-58C3-4A56-8871-B3B78139E78A}"/>
              </a:ext>
            </a:extLst>
          </p:cNvPr>
          <p:cNvSpPr/>
          <p:nvPr/>
        </p:nvSpPr>
        <p:spPr>
          <a:xfrm>
            <a:off x="7260317" y="4381385"/>
            <a:ext cx="1879272" cy="1287408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Вопрос 4</a:t>
            </a:r>
          </a:p>
        </p:txBody>
      </p:sp>
      <p:sp>
        <p:nvSpPr>
          <p:cNvPr id="12" name="Вопрос 5">
            <a:hlinkClick r:id="rId6" action="ppaction://hlinksldjump"/>
            <a:extLst>
              <a:ext uri="{FF2B5EF4-FFF2-40B4-BE49-F238E27FC236}">
                <a16:creationId xmlns:a16="http://schemas.microsoft.com/office/drawing/2014/main" id="{7CBD904D-0213-4510-A72B-B6FB810B6330}"/>
              </a:ext>
            </a:extLst>
          </p:cNvPr>
          <p:cNvSpPr/>
          <p:nvPr/>
        </p:nvSpPr>
        <p:spPr>
          <a:xfrm>
            <a:off x="9503872" y="4381385"/>
            <a:ext cx="1879272" cy="1287408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Вопрос 5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5177C59-FA0F-49AD-AE01-8BBCB35499D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557" y="5844264"/>
            <a:ext cx="514061" cy="51406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5B7FB8D-6C51-4E16-B829-303A67625F3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111" y="5844263"/>
            <a:ext cx="514061" cy="51406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23B47BF-0584-45E0-964F-29E2B60B9D4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298" y="5896734"/>
            <a:ext cx="514061" cy="51406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729E15E-5D81-4048-9FC1-263C1A2CFB6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219" y="5844262"/>
            <a:ext cx="514061" cy="51406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BDE43DA-2F7B-4578-BEB0-58ED39260B8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981" y="5821420"/>
            <a:ext cx="514061" cy="514061"/>
          </a:xfrm>
          <a:prstGeom prst="rect">
            <a:avLst/>
          </a:prstGeom>
        </p:spPr>
      </p:pic>
      <p:sp>
        <p:nvSpPr>
          <p:cNvPr id="18" name="Заголовок 9">
            <a:extLst>
              <a:ext uri="{FF2B5EF4-FFF2-40B4-BE49-F238E27FC236}">
                <a16:creationId xmlns:a16="http://schemas.microsoft.com/office/drawing/2014/main" id="{DD313903-BD18-4C33-BEB0-DB6AF24B2A6E}"/>
              </a:ext>
            </a:extLst>
          </p:cNvPr>
          <p:cNvSpPr txBox="1">
            <a:spLocks/>
          </p:cNvSpPr>
          <p:nvPr/>
        </p:nvSpPr>
        <p:spPr>
          <a:xfrm>
            <a:off x="2319741" y="3231003"/>
            <a:ext cx="9524641" cy="618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09763A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ea typeface="+mn-ea"/>
                <a:cs typeface="+mn-cs"/>
              </a:rPr>
              <a:t>Ответьте на вопросы викторины</a:t>
            </a:r>
            <a:endParaRPr lang="x-none" sz="4000" b="1" dirty="0">
              <a:solidFill>
                <a:srgbClr val="09763A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19" name="Picture 2" descr="Небольшая викторина) — DRIVE2">
            <a:extLst>
              <a:ext uri="{FF2B5EF4-FFF2-40B4-BE49-F238E27FC236}">
                <a16:creationId xmlns:a16="http://schemas.microsoft.com/office/drawing/2014/main" id="{E621C870-29B5-4540-BF04-B8175FDC29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31" y="2882070"/>
            <a:ext cx="1706311" cy="114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1" descr="зеленая галочка круг иконки иллюстрации прозрачный PNG , галочка картинки,  зеленые галочки, значок галочки PNG картинки и пнг PSD рисунок для  бесплатной загрузки">
            <a:extLst>
              <a:ext uri="{FF2B5EF4-FFF2-40B4-BE49-F238E27FC236}">
                <a16:creationId xmlns:a16="http://schemas.microsoft.com/office/drawing/2014/main" id="{3C6FBCF5-3C2F-4B44-9965-798A60217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814" y="5370128"/>
            <a:ext cx="563031" cy="563031"/>
          </a:xfrm>
          <a:prstGeom prst="ellipse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" name="2" descr="зеленая галочка круг иконки иллюстрации прозрачный PNG , галочка картинки,  зеленые галочки, значок галочки PNG картинки и пнг PSD рисунок для  бесплатной загрузки">
            <a:extLst>
              <a:ext uri="{FF2B5EF4-FFF2-40B4-BE49-F238E27FC236}">
                <a16:creationId xmlns:a16="http://schemas.microsoft.com/office/drawing/2014/main" id="{07BD60B0-CC51-425F-966D-906A33F1F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270" y="5422189"/>
            <a:ext cx="563031" cy="563031"/>
          </a:xfrm>
          <a:prstGeom prst="ellipse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1" name="3" descr="зеленая галочка круг иконки иллюстрации прозрачный PNG , галочка картинки,  зеленые галочки, значок галочки PNG картинки и пнг PSD рисунок для  бесплатной загрузки">
            <a:extLst>
              <a:ext uri="{FF2B5EF4-FFF2-40B4-BE49-F238E27FC236}">
                <a16:creationId xmlns:a16="http://schemas.microsoft.com/office/drawing/2014/main" id="{464A3D2C-9824-43F3-BBD7-2A4E2B7846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427" y="5437557"/>
            <a:ext cx="563031" cy="563031"/>
          </a:xfrm>
          <a:prstGeom prst="ellipse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2" name="4" descr="зеленая галочка круг иконки иллюстрации прозрачный PNG , галочка картинки,  зеленые галочки, значок галочки PNG картинки и пнг PSD рисунок для  бесплатной загрузки">
            <a:extLst>
              <a:ext uri="{FF2B5EF4-FFF2-40B4-BE49-F238E27FC236}">
                <a16:creationId xmlns:a16="http://schemas.microsoft.com/office/drawing/2014/main" id="{150FFB68-B16F-4E05-B42B-216AA3140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099" y="5447875"/>
            <a:ext cx="563031" cy="563031"/>
          </a:xfrm>
          <a:prstGeom prst="ellipse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3" name="5" descr="зеленая галочка круг иконки иллюстрации прозрачный PNG , галочка картинки,  зеленые галочки, значок галочки PNG картинки и пнг PSD рисунок для  бесплатной загрузки">
            <a:extLst>
              <a:ext uri="{FF2B5EF4-FFF2-40B4-BE49-F238E27FC236}">
                <a16:creationId xmlns:a16="http://schemas.microsoft.com/office/drawing/2014/main" id="{8C6E0501-A3DA-472D-BE1C-C6E457270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1628" y="5422188"/>
            <a:ext cx="563031" cy="563031"/>
          </a:xfrm>
          <a:prstGeom prst="ellipse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D36C6CA-B79C-481D-B3E7-00DF5779C8BF}"/>
              </a:ext>
            </a:extLst>
          </p:cNvPr>
          <p:cNvSpPr/>
          <p:nvPr/>
        </p:nvSpPr>
        <p:spPr>
          <a:xfrm>
            <a:off x="5196487" y="847094"/>
            <a:ext cx="6647895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600"/>
              </a:spcAft>
            </a:pP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«Нет благороднее миссии, чем сохранение исторической памяти во имя светлого будущего». </a:t>
            </a:r>
          </a:p>
          <a:p>
            <a:pPr indent="450215" algn="r">
              <a:spcAft>
                <a:spcPts val="600"/>
              </a:spcAft>
            </a:pPr>
            <a:r>
              <a:rPr lang="ru-RU" sz="2400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А.Г. Лукашенко</a:t>
            </a:r>
          </a:p>
        </p:txBody>
      </p:sp>
    </p:spTree>
    <p:extLst>
      <p:ext uri="{BB962C8B-B14F-4D97-AF65-F5344CB8AC3E}">
        <p14:creationId xmlns:p14="http://schemas.microsoft.com/office/powerpoint/2010/main" val="373073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3</a:t>
            </a:fld>
            <a:endParaRPr lang="x-non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1F980E-AF6C-4CBB-8065-FDCCA508CBFC}"/>
              </a:ext>
            </a:extLst>
          </p:cNvPr>
          <p:cNvSpPr txBox="1"/>
          <p:nvPr/>
        </p:nvSpPr>
        <p:spPr>
          <a:xfrm>
            <a:off x="2717031" y="246637"/>
            <a:ext cx="6579312" cy="810204"/>
          </a:xfrm>
          <a:prstGeom prst="rect">
            <a:avLst/>
          </a:prstGeom>
          <a:solidFill>
            <a:srgbClr val="F6EBEA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tIns="72000" bIns="72000" rtlCol="0">
            <a:spAutoFit/>
          </a:bodyPr>
          <a:lstStyle/>
          <a:p>
            <a:pPr marL="273050" algn="just">
              <a:lnSpc>
                <a:spcPct val="90000"/>
              </a:lnSpc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Какое событие отражает картина Кривоногова </a:t>
            </a:r>
            <a:r>
              <a:rPr lang="ru-RU" sz="2400" b="1" dirty="0"/>
              <a:t>Петра Александровича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30235C9C-7389-44B7-AA59-D44435350E42}"/>
              </a:ext>
            </a:extLst>
          </p:cNvPr>
          <p:cNvSpPr/>
          <p:nvPr/>
        </p:nvSpPr>
        <p:spPr>
          <a:xfrm>
            <a:off x="988583" y="246636"/>
            <a:ext cx="1879272" cy="810203"/>
          </a:xfrm>
          <a:prstGeom prst="roundRect">
            <a:avLst>
              <a:gd name="adj" fmla="val 9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Вопрос 1</a:t>
            </a:r>
          </a:p>
        </p:txBody>
      </p:sp>
      <p:sp>
        <p:nvSpPr>
          <p:cNvPr id="19" name="Ответ">
            <a:extLst>
              <a:ext uri="{FF2B5EF4-FFF2-40B4-BE49-F238E27FC236}">
                <a16:creationId xmlns:a16="http://schemas.microsoft.com/office/drawing/2014/main" id="{8D9D1976-6D41-4DB7-A8CD-D02E1F692670}"/>
              </a:ext>
            </a:extLst>
          </p:cNvPr>
          <p:cNvSpPr/>
          <p:nvPr/>
        </p:nvSpPr>
        <p:spPr>
          <a:xfrm>
            <a:off x="988583" y="1196895"/>
            <a:ext cx="10780408" cy="421326"/>
          </a:xfrm>
          <a:prstGeom prst="roundRect">
            <a:avLst>
              <a:gd name="adj" fmla="val 2612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Ответ</a:t>
            </a:r>
          </a:p>
        </p:txBody>
      </p:sp>
      <p:sp>
        <p:nvSpPr>
          <p:cNvPr id="38" name="назад">
            <a:hlinkClick r:id="rId5" action="ppaction://hlinksldjump"/>
            <a:extLst>
              <a:ext uri="{FF2B5EF4-FFF2-40B4-BE49-F238E27FC236}">
                <a16:creationId xmlns:a16="http://schemas.microsoft.com/office/drawing/2014/main" id="{5FEA83B1-DDD4-4E8E-9DBA-CC22299D5364}"/>
              </a:ext>
            </a:extLst>
          </p:cNvPr>
          <p:cNvSpPr/>
          <p:nvPr/>
        </p:nvSpPr>
        <p:spPr>
          <a:xfrm>
            <a:off x="9289777" y="1196895"/>
            <a:ext cx="2479214" cy="421326"/>
          </a:xfrm>
          <a:prstGeom prst="roundRect">
            <a:avLst>
              <a:gd name="adj" fmla="val 26121"/>
            </a:avLst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Вернуться назад</a:t>
            </a:r>
          </a:p>
        </p:txBody>
      </p:sp>
      <p:pic>
        <p:nvPicPr>
          <p:cNvPr id="20" name="пальчик">
            <a:extLst>
              <a:ext uri="{FF2B5EF4-FFF2-40B4-BE49-F238E27FC236}">
                <a16:creationId xmlns:a16="http://schemas.microsoft.com/office/drawing/2014/main" id="{B5DB4A8A-B2C9-4685-8B53-4FDF28600F2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06" y="1179011"/>
            <a:ext cx="514061" cy="514061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2E6E994B-47FB-4E77-9187-763164919617}"/>
              </a:ext>
            </a:extLst>
          </p:cNvPr>
          <p:cNvSpPr txBox="1"/>
          <p:nvPr/>
        </p:nvSpPr>
        <p:spPr>
          <a:xfrm>
            <a:off x="9340319" y="342835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01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3A7B62E-68A3-43BE-B1CC-857D216E00B6}"/>
              </a:ext>
            </a:extLst>
          </p:cNvPr>
          <p:cNvSpPr txBox="1"/>
          <p:nvPr/>
        </p:nvSpPr>
        <p:spPr>
          <a:xfrm>
            <a:off x="9710601" y="6013884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04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882C892-8325-4BE3-B169-4F6DE07D8F8B}"/>
              </a:ext>
            </a:extLst>
          </p:cNvPr>
          <p:cNvSpPr/>
          <p:nvPr/>
        </p:nvSpPr>
        <p:spPr>
          <a:xfrm>
            <a:off x="5658856" y="1877103"/>
            <a:ext cx="6140238" cy="1504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Aft>
                <a:spcPts val="600"/>
              </a:spcAft>
            </a:pPr>
            <a:r>
              <a:rPr lang="ru-RU" dirty="0"/>
              <a:t>Художественное произведение </a:t>
            </a:r>
            <a:r>
              <a:rPr lang="ru-RU" b="1" dirty="0"/>
              <a:t>Петра Кривоногова «Победа»</a:t>
            </a:r>
            <a:r>
              <a:rPr lang="ru-RU" dirty="0"/>
              <a:t> визуально запечатлевает ключевой момент </a:t>
            </a:r>
            <a:r>
              <a:rPr lang="ru-RU" b="1" dirty="0">
                <a:solidFill>
                  <a:srgbClr val="C00000"/>
                </a:solidFill>
              </a:rPr>
              <a:t>2 мая 1945 года</a:t>
            </a:r>
            <a:r>
              <a:rPr lang="ru-RU" dirty="0"/>
              <a:t> — водружение алого знамени над рейхстагом, осуществлённое разведчиками, гвардии сержантами </a:t>
            </a:r>
            <a:r>
              <a:rPr lang="ru-RU" i="1" dirty="0"/>
              <a:t>Михаилом Егоровым </a:t>
            </a:r>
            <a:r>
              <a:rPr lang="ru-RU" dirty="0"/>
              <a:t>и </a:t>
            </a:r>
            <a:r>
              <a:rPr lang="ru-RU" i="1" dirty="0"/>
              <a:t>Мелитоном Кантария</a:t>
            </a:r>
            <a:r>
              <a:rPr lang="ru-RU" dirty="0"/>
              <a:t>. </a:t>
            </a:r>
          </a:p>
          <a:p>
            <a:pPr algn="just">
              <a:lnSpc>
                <a:spcPct val="80000"/>
              </a:lnSpc>
              <a:spcAft>
                <a:spcPts val="600"/>
              </a:spcAft>
            </a:pPr>
            <a:r>
              <a:rPr lang="ru-RU" dirty="0"/>
              <a:t>Картина показывает историческую значимость события.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666896E-08C5-45C8-8576-B4B47BF5BC75}"/>
              </a:ext>
            </a:extLst>
          </p:cNvPr>
          <p:cNvSpPr txBox="1"/>
          <p:nvPr/>
        </p:nvSpPr>
        <p:spPr>
          <a:xfrm>
            <a:off x="382406" y="5411473"/>
            <a:ext cx="4195164" cy="8776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ts val="600"/>
              </a:spcBef>
            </a:pPr>
            <a:r>
              <a:rPr lang="ru-RU" b="1" dirty="0"/>
              <a:t>Кривоногов П. А. «Победа», 1948 г.</a:t>
            </a:r>
          </a:p>
          <a:p>
            <a:pPr>
              <a:lnSpc>
                <a:spcPct val="85000"/>
              </a:lnSpc>
              <a:spcBef>
                <a:spcPts val="600"/>
              </a:spcBef>
            </a:pPr>
            <a:r>
              <a:rPr lang="ru-RU" i="1" dirty="0"/>
              <a:t>Центральный музей Вооруженных сил, г. Москва</a:t>
            </a:r>
            <a:endParaRPr lang="ru-RU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2" name="Рисунок 21" descr="Подборка изображений картин советских художников, посвященных Великой Отечественной войне., фото № 27">
            <a:hlinkClick r:id="rId7" action="ppaction://hlinksldjump"/>
            <a:extLst>
              <a:ext uri="{FF2B5EF4-FFF2-40B4-BE49-F238E27FC236}">
                <a16:creationId xmlns:a16="http://schemas.microsoft.com/office/drawing/2014/main" id="{FE00234C-8BB0-4678-A814-1AC0A74A68F3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6775" y="176990"/>
            <a:ext cx="1298866" cy="92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BB9E93B-A4B3-4D9D-AEA6-7EF1AC2ED43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390" y="425675"/>
            <a:ext cx="533399" cy="553295"/>
          </a:xfrm>
          <a:prstGeom prst="rect">
            <a:avLst/>
          </a:prstGeom>
        </p:spPr>
      </p:pic>
      <p:pic>
        <p:nvPicPr>
          <p:cNvPr id="13" name="Победа (видео)">
            <a:hlinkClick r:id="" action="ppaction://media"/>
            <a:extLst>
              <a:ext uri="{FF2B5EF4-FFF2-40B4-BE49-F238E27FC236}">
                <a16:creationId xmlns:a16="http://schemas.microsoft.com/office/drawing/2014/main" id="{1DD29393-5FBB-4B71-9738-C23D58A2B3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12623" y="1860886"/>
            <a:ext cx="5162347" cy="331273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848683C-FAB4-4235-AA1A-49B0D27071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43701" y="5086983"/>
            <a:ext cx="508904" cy="508904"/>
          </a:xfrm>
          <a:prstGeom prst="rect">
            <a:avLst/>
          </a:prstGeom>
        </p:spPr>
      </p:pic>
      <p:pic>
        <p:nvPicPr>
          <p:cNvPr id="23" name="Рисунок 22">
            <a:hlinkClick r:id="rId11" action="ppaction://hlinksldjump"/>
            <a:extLst>
              <a:ext uri="{FF2B5EF4-FFF2-40B4-BE49-F238E27FC236}">
                <a16:creationId xmlns:a16="http://schemas.microsoft.com/office/drawing/2014/main" id="{97A1BB99-242D-42C2-A810-15EB50C7AD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43252" y="5045053"/>
            <a:ext cx="2130791" cy="13633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Выноска: изогнутая линия с чертой 2">
            <a:extLst>
              <a:ext uri="{FF2B5EF4-FFF2-40B4-BE49-F238E27FC236}">
                <a16:creationId xmlns:a16="http://schemas.microsoft.com/office/drawing/2014/main" id="{A2C10E73-C97C-45C8-8E7F-165A4458B0B4}"/>
              </a:ext>
            </a:extLst>
          </p:cNvPr>
          <p:cNvSpPr/>
          <p:nvPr/>
        </p:nvSpPr>
        <p:spPr>
          <a:xfrm rot="5400000" flipH="1">
            <a:off x="8190491" y="2600274"/>
            <a:ext cx="1096520" cy="2745120"/>
          </a:xfrm>
          <a:prstGeom prst="accentCallout2">
            <a:avLst>
              <a:gd name="adj1" fmla="val 80405"/>
              <a:gd name="adj2" fmla="val -4958"/>
              <a:gd name="adj3" fmla="val 69197"/>
              <a:gd name="adj4" fmla="val -15025"/>
              <a:gd name="adj5" fmla="val 19821"/>
              <a:gd name="adj6" fmla="val -68534"/>
            </a:avLst>
          </a:prstGeom>
          <a:solidFill>
            <a:srgbClr val="FADBCE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>
              <a:lnSpc>
                <a:spcPct val="90000"/>
              </a:lnSpc>
            </a:pPr>
            <a:r>
              <a:rPr lang="ru-RU" sz="1400" b="1" dirty="0"/>
              <a:t>ЗДАНИЕ РЕЙХСТАГА</a:t>
            </a:r>
          </a:p>
          <a:p>
            <a:pPr algn="ctr">
              <a:lnSpc>
                <a:spcPct val="90000"/>
              </a:lnSpc>
            </a:pPr>
            <a:r>
              <a:rPr lang="ru-RU" sz="1400" dirty="0"/>
              <a:t>в период Берлинской наступательной операции 1945 г. было объявлено главным символом гитлеровской Германии</a:t>
            </a:r>
          </a:p>
        </p:txBody>
      </p:sp>
      <p:sp>
        <p:nvSpPr>
          <p:cNvPr id="27" name="Выноска: изогнутая линия с чертой 26">
            <a:extLst>
              <a:ext uri="{FF2B5EF4-FFF2-40B4-BE49-F238E27FC236}">
                <a16:creationId xmlns:a16="http://schemas.microsoft.com/office/drawing/2014/main" id="{8EDACE4A-28D8-4AD2-86F8-709B785DE203}"/>
              </a:ext>
            </a:extLst>
          </p:cNvPr>
          <p:cNvSpPr/>
          <p:nvPr/>
        </p:nvSpPr>
        <p:spPr>
          <a:xfrm flipH="1">
            <a:off x="5886053" y="5019805"/>
            <a:ext cx="1438901" cy="1255707"/>
          </a:xfrm>
          <a:prstGeom prst="accentCallout2">
            <a:avLst>
              <a:gd name="adj1" fmla="val 79001"/>
              <a:gd name="adj2" fmla="val -2625"/>
              <a:gd name="adj3" fmla="val 69197"/>
              <a:gd name="adj4" fmla="val -15025"/>
              <a:gd name="adj5" fmla="val 53185"/>
              <a:gd name="adj6" fmla="val -92661"/>
            </a:avLst>
          </a:prstGeom>
          <a:solidFill>
            <a:srgbClr val="FADBCE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rtlCol="0" anchor="ctr"/>
          <a:lstStyle/>
          <a:p>
            <a:pPr>
              <a:lnSpc>
                <a:spcPct val="90000"/>
              </a:lnSpc>
            </a:pPr>
            <a:r>
              <a:rPr lang="ru-RU" sz="1400" b="1" dirty="0"/>
              <a:t>ОПЕРАЦИЯ ПО ШТУРМУ РЕЙХСТАГА </a:t>
            </a:r>
          </a:p>
          <a:p>
            <a:pPr>
              <a:lnSpc>
                <a:spcPct val="90000"/>
              </a:lnSpc>
            </a:pPr>
            <a:r>
              <a:rPr lang="ru-RU" sz="1400" dirty="0"/>
              <a:t>проводилась </a:t>
            </a:r>
            <a:br>
              <a:rPr lang="ru-RU" sz="1400" dirty="0"/>
            </a:br>
            <a:r>
              <a:rPr lang="ru-RU" sz="1400" dirty="0"/>
              <a:t>с 28 апреля по 2 мая 1945 года</a:t>
            </a:r>
          </a:p>
        </p:txBody>
      </p:sp>
      <p:sp>
        <p:nvSpPr>
          <p:cNvPr id="9" name="шторка">
            <a:extLst>
              <a:ext uri="{FF2B5EF4-FFF2-40B4-BE49-F238E27FC236}">
                <a16:creationId xmlns:a16="http://schemas.microsoft.com/office/drawing/2014/main" id="{D415E154-D706-4557-B23C-F1C1C5D24AC0}"/>
              </a:ext>
            </a:extLst>
          </p:cNvPr>
          <p:cNvSpPr/>
          <p:nvPr/>
        </p:nvSpPr>
        <p:spPr>
          <a:xfrm>
            <a:off x="0" y="1693072"/>
            <a:ext cx="12191999" cy="5142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74345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63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4</a:t>
            </a:fld>
            <a:endParaRPr lang="x-none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30235C9C-7389-44B7-AA59-D44435350E42}"/>
              </a:ext>
            </a:extLst>
          </p:cNvPr>
          <p:cNvSpPr/>
          <p:nvPr/>
        </p:nvSpPr>
        <p:spPr>
          <a:xfrm>
            <a:off x="988583" y="246636"/>
            <a:ext cx="1879272" cy="810203"/>
          </a:xfrm>
          <a:prstGeom prst="roundRect">
            <a:avLst>
              <a:gd name="adj" fmla="val 921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Вопрос 1</a:t>
            </a:r>
          </a:p>
        </p:txBody>
      </p:sp>
      <p:sp>
        <p:nvSpPr>
          <p:cNvPr id="19" name="Ответ">
            <a:extLst>
              <a:ext uri="{FF2B5EF4-FFF2-40B4-BE49-F238E27FC236}">
                <a16:creationId xmlns:a16="http://schemas.microsoft.com/office/drawing/2014/main" id="{8D9D1976-6D41-4DB7-A8CD-D02E1F692670}"/>
              </a:ext>
            </a:extLst>
          </p:cNvPr>
          <p:cNvSpPr/>
          <p:nvPr/>
        </p:nvSpPr>
        <p:spPr>
          <a:xfrm>
            <a:off x="988583" y="1196895"/>
            <a:ext cx="10780408" cy="421326"/>
          </a:xfrm>
          <a:prstGeom prst="roundRect">
            <a:avLst>
              <a:gd name="adj" fmla="val 2612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Ответ</a:t>
            </a:r>
          </a:p>
        </p:txBody>
      </p:sp>
      <p:sp>
        <p:nvSpPr>
          <p:cNvPr id="38" name="назад">
            <a:hlinkClick r:id="rId3" action="ppaction://hlinksldjump"/>
            <a:extLst>
              <a:ext uri="{FF2B5EF4-FFF2-40B4-BE49-F238E27FC236}">
                <a16:creationId xmlns:a16="http://schemas.microsoft.com/office/drawing/2014/main" id="{5FEA83B1-DDD4-4E8E-9DBA-CC22299D5364}"/>
              </a:ext>
            </a:extLst>
          </p:cNvPr>
          <p:cNvSpPr/>
          <p:nvPr/>
        </p:nvSpPr>
        <p:spPr>
          <a:xfrm>
            <a:off x="9289777" y="1196895"/>
            <a:ext cx="2479214" cy="421326"/>
          </a:xfrm>
          <a:prstGeom prst="roundRect">
            <a:avLst>
              <a:gd name="adj" fmla="val 26121"/>
            </a:avLst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Вернуться назад</a:t>
            </a:r>
          </a:p>
        </p:txBody>
      </p:sp>
      <p:pic>
        <p:nvPicPr>
          <p:cNvPr id="20" name="пальчик">
            <a:extLst>
              <a:ext uri="{FF2B5EF4-FFF2-40B4-BE49-F238E27FC236}">
                <a16:creationId xmlns:a16="http://schemas.microsoft.com/office/drawing/2014/main" id="{B5DB4A8A-B2C9-4685-8B53-4FDF28600F2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06" y="1179011"/>
            <a:ext cx="514061" cy="514061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882C892-8325-4BE3-B169-4F6DE07D8F8B}"/>
              </a:ext>
            </a:extLst>
          </p:cNvPr>
          <p:cNvSpPr/>
          <p:nvPr/>
        </p:nvSpPr>
        <p:spPr>
          <a:xfrm>
            <a:off x="5658856" y="1877103"/>
            <a:ext cx="6140238" cy="1504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Aft>
                <a:spcPts val="600"/>
              </a:spcAft>
            </a:pPr>
            <a:r>
              <a:rPr lang="ru-RU" dirty="0"/>
              <a:t>Художественное произведение </a:t>
            </a:r>
            <a:r>
              <a:rPr lang="ru-RU" b="1" dirty="0"/>
              <a:t>Петра Кривоногова «Победа»</a:t>
            </a:r>
            <a:r>
              <a:rPr lang="ru-RU" dirty="0"/>
              <a:t> визуально запечатлевает ключевой момент </a:t>
            </a:r>
            <a:r>
              <a:rPr lang="ru-RU" b="1" dirty="0">
                <a:solidFill>
                  <a:srgbClr val="C00000"/>
                </a:solidFill>
              </a:rPr>
              <a:t>2 мая 1945 года</a:t>
            </a:r>
            <a:r>
              <a:rPr lang="ru-RU" dirty="0"/>
              <a:t> — водружение алого знамени над Рейхстагом, осуществлённое разведчиками гвардии, сержантами </a:t>
            </a:r>
            <a:r>
              <a:rPr lang="ru-RU" i="1" dirty="0"/>
              <a:t>Михаилом Егоровым </a:t>
            </a:r>
            <a:r>
              <a:rPr lang="ru-RU" dirty="0"/>
              <a:t>и </a:t>
            </a:r>
            <a:r>
              <a:rPr lang="ru-RU" i="1" dirty="0"/>
              <a:t>Мелитоном Кантария</a:t>
            </a:r>
            <a:r>
              <a:rPr lang="ru-RU" dirty="0"/>
              <a:t>. </a:t>
            </a:r>
          </a:p>
          <a:p>
            <a:pPr algn="just">
              <a:lnSpc>
                <a:spcPct val="80000"/>
              </a:lnSpc>
              <a:spcAft>
                <a:spcPts val="600"/>
              </a:spcAft>
            </a:pPr>
            <a:r>
              <a:rPr lang="ru-RU" dirty="0"/>
              <a:t>Картина передает историческую значимость события.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666896E-08C5-45C8-8576-B4B47BF5BC75}"/>
              </a:ext>
            </a:extLst>
          </p:cNvPr>
          <p:cNvSpPr txBox="1"/>
          <p:nvPr/>
        </p:nvSpPr>
        <p:spPr>
          <a:xfrm>
            <a:off x="382406" y="5411473"/>
            <a:ext cx="4195164" cy="8776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ts val="600"/>
              </a:spcBef>
            </a:pPr>
            <a:r>
              <a:rPr lang="ru-RU" b="1" dirty="0"/>
              <a:t>Кривоногов П. А. «Победа», 1948 г.</a:t>
            </a:r>
          </a:p>
          <a:p>
            <a:pPr>
              <a:lnSpc>
                <a:spcPct val="85000"/>
              </a:lnSpc>
              <a:spcBef>
                <a:spcPts val="600"/>
              </a:spcBef>
            </a:pPr>
            <a:r>
              <a:rPr lang="ru-RU" i="1" dirty="0"/>
              <a:t>Центральный музей Вооруженных сил, Москва.</a:t>
            </a:r>
            <a:endParaRPr lang="ru-RU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Выноска: изогнутая линия с чертой 28">
            <a:extLst>
              <a:ext uri="{FF2B5EF4-FFF2-40B4-BE49-F238E27FC236}">
                <a16:creationId xmlns:a16="http://schemas.microsoft.com/office/drawing/2014/main" id="{937153E8-A432-4C2C-AAEE-5328748801BC}"/>
              </a:ext>
            </a:extLst>
          </p:cNvPr>
          <p:cNvSpPr/>
          <p:nvPr/>
        </p:nvSpPr>
        <p:spPr>
          <a:xfrm>
            <a:off x="9881145" y="4888349"/>
            <a:ext cx="2130041" cy="1847607"/>
          </a:xfrm>
          <a:prstGeom prst="accentCallout2">
            <a:avLst>
              <a:gd name="adj1" fmla="val 78870"/>
              <a:gd name="adj2" fmla="val -2904"/>
              <a:gd name="adj3" fmla="val 69197"/>
              <a:gd name="adj4" fmla="val -15025"/>
              <a:gd name="adj5" fmla="val 49572"/>
              <a:gd name="adj6" fmla="val -43398"/>
            </a:avLst>
          </a:prstGeom>
          <a:solidFill>
            <a:srgbClr val="FADBCE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rtlCol="0" anchor="ctr"/>
          <a:lstStyle/>
          <a:p>
            <a:pPr>
              <a:lnSpc>
                <a:spcPct val="90000"/>
              </a:lnSpc>
            </a:pPr>
            <a:r>
              <a:rPr lang="ru-RU" sz="1400" b="1" dirty="0"/>
              <a:t>ПЕРВЫЙ ШТУРМОВОЙ КРАСНЫЙ ФЛАГ </a:t>
            </a:r>
          </a:p>
          <a:p>
            <a:pPr>
              <a:lnSpc>
                <a:spcPct val="90000"/>
              </a:lnSpc>
            </a:pPr>
            <a:r>
              <a:rPr lang="ru-RU" sz="1400" dirty="0"/>
              <a:t>был размещен над Рейхстагом 30 апреля в 18 часов 30 минут. </a:t>
            </a:r>
            <a:br>
              <a:rPr lang="ru-RU" sz="1400" dirty="0"/>
            </a:br>
            <a:r>
              <a:rPr lang="ru-RU" sz="1400" dirty="0"/>
              <a:t>Его водрузили лейтенант </a:t>
            </a:r>
            <a:r>
              <a:rPr lang="ru-RU" sz="1400" i="1" dirty="0" err="1"/>
              <a:t>Рахимжан</a:t>
            </a:r>
            <a:r>
              <a:rPr lang="ru-RU" sz="1400" i="1" dirty="0"/>
              <a:t> </a:t>
            </a:r>
            <a:r>
              <a:rPr lang="ru-RU" sz="1400" i="1" dirty="0" err="1"/>
              <a:t>Кошкарбаев</a:t>
            </a:r>
            <a:r>
              <a:rPr lang="ru-RU" sz="1400" i="1" dirty="0"/>
              <a:t> </a:t>
            </a:r>
            <a:r>
              <a:rPr lang="ru-RU" sz="1400" dirty="0"/>
              <a:t>и рядовой </a:t>
            </a:r>
            <a:r>
              <a:rPr lang="ru-RU" sz="1400" i="1" dirty="0"/>
              <a:t>Григорий Булатов</a:t>
            </a:r>
            <a:r>
              <a:rPr lang="ru-RU" sz="1400" dirty="0"/>
              <a:t>.</a:t>
            </a:r>
          </a:p>
        </p:txBody>
      </p:sp>
      <p:pic>
        <p:nvPicPr>
          <p:cNvPr id="25" name="Рисунок 24">
            <a:hlinkClick r:id="rId5" action="ppaction://hlinksldjump"/>
            <a:extLst>
              <a:ext uri="{FF2B5EF4-FFF2-40B4-BE49-F238E27FC236}">
                <a16:creationId xmlns:a16="http://schemas.microsoft.com/office/drawing/2014/main" id="{F65FE525-25F3-4950-934D-F02A6D1C50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623" y="1853843"/>
            <a:ext cx="5177414" cy="3312736"/>
          </a:xfrm>
          <a:prstGeom prst="rect">
            <a:avLst/>
          </a:prstGeom>
          <a:effectLst/>
        </p:spPr>
      </p:pic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53F4B9A-629E-4E52-BBD3-D2854D1660C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>
            <a:hlinkClick r:id="rId5" action="ppaction://hlinksldjump"/>
            <a:extLst>
              <a:ext uri="{FF2B5EF4-FFF2-40B4-BE49-F238E27FC236}">
                <a16:creationId xmlns:a16="http://schemas.microsoft.com/office/drawing/2014/main" id="{C270272E-6D6C-4564-B481-08616305F0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1632" y="69897"/>
            <a:ext cx="10463002" cy="66946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Прямоугольник 31">
            <a:hlinkClick r:id="rId5" action="ppaction://hlinksldjump"/>
            <a:extLst>
              <a:ext uri="{FF2B5EF4-FFF2-40B4-BE49-F238E27FC236}">
                <a16:creationId xmlns:a16="http://schemas.microsoft.com/office/drawing/2014/main" id="{8F6FF421-523A-4C1E-BEA7-88BA9157DD6F}"/>
              </a:ext>
            </a:extLst>
          </p:cNvPr>
          <p:cNvSpPr/>
          <p:nvPr/>
        </p:nvSpPr>
        <p:spPr>
          <a:xfrm>
            <a:off x="-24282" y="0"/>
            <a:ext cx="12192000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903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A7A8DFC5-41BC-4676-A9E8-0672EE7FA1A3}"/>
              </a:ext>
            </a:extLst>
          </p:cNvPr>
          <p:cNvSpPr txBox="1"/>
          <p:nvPr/>
        </p:nvSpPr>
        <p:spPr>
          <a:xfrm>
            <a:off x="2728159" y="196180"/>
            <a:ext cx="9051960" cy="810204"/>
          </a:xfrm>
          <a:prstGeom prst="rect">
            <a:avLst/>
          </a:prstGeom>
          <a:solidFill>
            <a:srgbClr val="FCE7B2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tIns="72000" bIns="72000" rtlCol="0">
            <a:spAutoFit/>
          </a:bodyPr>
          <a:lstStyle/>
          <a:p>
            <a:pPr marL="273050" algn="just">
              <a:lnSpc>
                <a:spcPct val="90000"/>
              </a:lnSpc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Как молодежь Беларуси чтит память о героях Великой Отечественной войны?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91614" y="6490641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5</a:t>
            </a:fld>
            <a:endParaRPr lang="x-none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5DB4A8A-B2C9-4685-8B53-4FDF28600F2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79" y="978108"/>
            <a:ext cx="514061" cy="514061"/>
          </a:xfrm>
          <a:prstGeom prst="rect">
            <a:avLst/>
          </a:prstGeom>
        </p:spPr>
      </p:pic>
      <p:sp>
        <p:nvSpPr>
          <p:cNvPr id="6" name="AutoShape 2" descr="3_новый размер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Прямоугольник: скругленные углы 17">
            <a:extLst>
              <a:ext uri="{FF2B5EF4-FFF2-40B4-BE49-F238E27FC236}">
                <a16:creationId xmlns:a16="http://schemas.microsoft.com/office/drawing/2014/main" id="{30235C9C-7389-44B7-AA59-D44435350E42}"/>
              </a:ext>
            </a:extLst>
          </p:cNvPr>
          <p:cNvSpPr/>
          <p:nvPr/>
        </p:nvSpPr>
        <p:spPr>
          <a:xfrm>
            <a:off x="929881" y="196180"/>
            <a:ext cx="1879272" cy="810204"/>
          </a:xfrm>
          <a:prstGeom prst="roundRect">
            <a:avLst>
              <a:gd name="adj" fmla="val 921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Вопрос 2</a:t>
            </a:r>
          </a:p>
        </p:txBody>
      </p:sp>
      <p:sp>
        <p:nvSpPr>
          <p:cNvPr id="26" name="Ответ">
            <a:extLst>
              <a:ext uri="{FF2B5EF4-FFF2-40B4-BE49-F238E27FC236}">
                <a16:creationId xmlns:a16="http://schemas.microsoft.com/office/drawing/2014/main" id="{8D9D1976-6D41-4DB7-A8CD-D02E1F692670}"/>
              </a:ext>
            </a:extLst>
          </p:cNvPr>
          <p:cNvSpPr/>
          <p:nvPr/>
        </p:nvSpPr>
        <p:spPr>
          <a:xfrm>
            <a:off x="922870" y="1069095"/>
            <a:ext cx="10875116" cy="421326"/>
          </a:xfrm>
          <a:prstGeom prst="roundRect">
            <a:avLst>
              <a:gd name="adj" fmla="val 2612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Ответ</a:t>
            </a:r>
          </a:p>
        </p:txBody>
      </p:sp>
      <p:sp>
        <p:nvSpPr>
          <p:cNvPr id="27" name="назад">
            <a:hlinkClick r:id="rId4" action="ppaction://hlinksldjump"/>
            <a:extLst>
              <a:ext uri="{FF2B5EF4-FFF2-40B4-BE49-F238E27FC236}">
                <a16:creationId xmlns:a16="http://schemas.microsoft.com/office/drawing/2014/main" id="{634D4809-8AA9-4D72-A044-4183E489A657}"/>
              </a:ext>
            </a:extLst>
          </p:cNvPr>
          <p:cNvSpPr/>
          <p:nvPr/>
        </p:nvSpPr>
        <p:spPr>
          <a:xfrm>
            <a:off x="9135139" y="1069095"/>
            <a:ext cx="2662847" cy="421326"/>
          </a:xfrm>
          <a:prstGeom prst="roundRect">
            <a:avLst>
              <a:gd name="adj" fmla="val 26121"/>
            </a:avLst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Вернуться назад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A4BF990-53E8-49FB-80BA-7C6F1CEEE647}"/>
              </a:ext>
            </a:extLst>
          </p:cNvPr>
          <p:cNvSpPr/>
          <p:nvPr/>
        </p:nvSpPr>
        <p:spPr>
          <a:xfrm>
            <a:off x="2018767" y="1700681"/>
            <a:ext cx="3603521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/>
              <a:t>Участие в ежегодной </a:t>
            </a:r>
            <a:r>
              <a:rPr lang="ru-RU" b="1" dirty="0">
                <a:solidFill>
                  <a:srgbClr val="C00000"/>
                </a:solidFill>
              </a:rPr>
              <a:t>Республиканской акции «Вахта Памяти»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B7CEA54-76AF-44B3-BC99-0240D8FA5B1F}"/>
              </a:ext>
            </a:extLst>
          </p:cNvPr>
          <p:cNvSpPr/>
          <p:nvPr/>
        </p:nvSpPr>
        <p:spPr>
          <a:xfrm>
            <a:off x="2281561" y="2511132"/>
            <a:ext cx="291909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ru-RU" sz="1600" i="1" dirty="0"/>
              <a:t>Проводится в учреждениях образования страны в период </a:t>
            </a:r>
            <a:r>
              <a:rPr lang="ru-RU" sz="1600" b="1" i="1" dirty="0"/>
              <a:t>с апреля по ноябрь</a:t>
            </a:r>
            <a:r>
              <a:rPr lang="ru-RU" sz="1600" i="1" dirty="0"/>
              <a:t>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840A203-9EEF-4BF7-8CF2-AD19C2CEA0BA}"/>
              </a:ext>
            </a:extLst>
          </p:cNvPr>
          <p:cNvSpPr/>
          <p:nvPr/>
        </p:nvSpPr>
        <p:spPr>
          <a:xfrm>
            <a:off x="1998774" y="4237564"/>
            <a:ext cx="3722175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ru-RU" b="1" dirty="0">
                <a:solidFill>
                  <a:srgbClr val="C00000"/>
                </a:solidFill>
              </a:rPr>
              <a:t>Поиск мест захоронения </a:t>
            </a:r>
            <a:r>
              <a:rPr lang="ru-RU" dirty="0"/>
              <a:t>солдат Великой Отечественной войны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4AA8637-1216-40AF-9A99-65F58092FDD5}"/>
              </a:ext>
            </a:extLst>
          </p:cNvPr>
          <p:cNvSpPr/>
          <p:nvPr/>
        </p:nvSpPr>
        <p:spPr>
          <a:xfrm>
            <a:off x="2281561" y="4884982"/>
            <a:ext cx="3285211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i="1" dirty="0"/>
              <a:t>Молодежь Беларуси чтит и сохраняет память о воинах, погибших в годы Великой Отечественной войны, должным образом содержит воинские мемориалы, братские и индивидуальные могилы, памятные места воинской славы. </a:t>
            </a:r>
          </a:p>
        </p:txBody>
      </p:sp>
      <p:pic>
        <p:nvPicPr>
          <p:cNvPr id="7" name="Рисунок 6">
            <a:hlinkClick r:id="rId5"/>
            <a:extLst>
              <a:ext uri="{FF2B5EF4-FFF2-40B4-BE49-F238E27FC236}">
                <a16:creationId xmlns:a16="http://schemas.microsoft.com/office/drawing/2014/main" id="{00CB2033-1EAE-4B60-B739-666CF9EAB7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4867170"/>
            <a:ext cx="1420822" cy="142082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E924663-4C4D-45DA-8BF2-0D62B89FD3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520" y="6257312"/>
            <a:ext cx="361117" cy="35813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B5D25BB-27FE-4D89-A1F5-D51E1F1F11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92" y="6257313"/>
            <a:ext cx="358133" cy="35813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4D36878-1BA8-4E23-B922-84C971234B14}"/>
              </a:ext>
            </a:extLst>
          </p:cNvPr>
          <p:cNvSpPr txBox="1"/>
          <p:nvPr/>
        </p:nvSpPr>
        <p:spPr>
          <a:xfrm>
            <a:off x="250020" y="4295852"/>
            <a:ext cx="1884638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i="1" dirty="0"/>
              <a:t>Электронные ресурсы для поиска мест захоронений</a:t>
            </a:r>
            <a:endParaRPr lang="en-US" sz="1400" i="1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9E5FB73-6A47-41D7-99EF-4AD0DDA4C5F6}"/>
              </a:ext>
            </a:extLst>
          </p:cNvPr>
          <p:cNvSpPr/>
          <p:nvPr/>
        </p:nvSpPr>
        <p:spPr>
          <a:xfrm>
            <a:off x="9376496" y="1806367"/>
            <a:ext cx="2663034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ru-RU" b="1" dirty="0">
                <a:solidFill>
                  <a:srgbClr val="C00000"/>
                </a:solidFill>
              </a:rPr>
              <a:t>Сбор сведений и увековечение памяти </a:t>
            </a:r>
            <a:r>
              <a:rPr lang="ru-RU" dirty="0"/>
              <a:t>о ветеранах ВОВ, узниках концлагерей в рамках республиканской акции </a:t>
            </a:r>
            <a:r>
              <a:rPr lang="ru-RU" b="1" dirty="0"/>
              <a:t>«Великой Победе – 80!»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CB104E8-A03C-4E9C-9DA6-7A86F6CED92B}"/>
              </a:ext>
            </a:extLst>
          </p:cNvPr>
          <p:cNvSpPr/>
          <p:nvPr/>
        </p:nvSpPr>
        <p:spPr>
          <a:xfrm>
            <a:off x="8022468" y="4816150"/>
            <a:ext cx="4045746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ru-RU" dirty="0"/>
              <a:t>Деятельность</a:t>
            </a:r>
            <a:r>
              <a:rPr lang="ru-RU" b="1" dirty="0">
                <a:solidFill>
                  <a:srgbClr val="C00000"/>
                </a:solidFill>
              </a:rPr>
              <a:t> поисковых отрядов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0FBD008E-A165-49CE-A1F9-141D8256031C}"/>
              </a:ext>
            </a:extLst>
          </p:cNvPr>
          <p:cNvSpPr/>
          <p:nvPr/>
        </p:nvSpPr>
        <p:spPr>
          <a:xfrm>
            <a:off x="8022468" y="5157510"/>
            <a:ext cx="3919512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ru-RU" sz="1600" i="1" dirty="0"/>
              <a:t>В учреждениях образования страны создано более </a:t>
            </a:r>
            <a:r>
              <a:rPr lang="ru-RU" sz="1600" b="1" i="1" dirty="0"/>
              <a:t>700</a:t>
            </a:r>
            <a:r>
              <a:rPr lang="ru-RU" sz="1600" i="1" dirty="0"/>
              <a:t> поисковых объединений. В объединениях дети работают с архивами, электронными базами данных, проводят поисковые разведывательные экспедиции и походы.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202AB09D-CECA-4728-B09E-C70200133F30}"/>
              </a:ext>
            </a:extLst>
          </p:cNvPr>
          <p:cNvSpPr/>
          <p:nvPr/>
        </p:nvSpPr>
        <p:spPr>
          <a:xfrm>
            <a:off x="6706609" y="3685310"/>
            <a:ext cx="523537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ru-RU" sz="1600" i="1" dirty="0"/>
              <a:t>Март 2024 — май 2025 гг. — в учреждениях образования страны реализуются мероприятия республиканской героико-патриотической акции «Великой Победе – 80!»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04607E0-7EEB-47D1-B6E6-3742CED16D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740" y="1691485"/>
            <a:ext cx="3393858" cy="189587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Овал 33">
            <a:extLst>
              <a:ext uri="{FF2B5EF4-FFF2-40B4-BE49-F238E27FC236}">
                <a16:creationId xmlns:a16="http://schemas.microsoft.com/office/drawing/2014/main" id="{0C8B66BD-48A9-4D95-A09F-10A5A5B3EC1E}"/>
              </a:ext>
            </a:extLst>
          </p:cNvPr>
          <p:cNvSpPr/>
          <p:nvPr/>
        </p:nvSpPr>
        <p:spPr>
          <a:xfrm>
            <a:off x="6166533" y="3693442"/>
            <a:ext cx="508905" cy="508905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i</a:t>
            </a:r>
            <a:endParaRPr lang="ru-RU" sz="2800" dirty="0"/>
          </a:p>
        </p:txBody>
      </p:sp>
      <p:pic>
        <p:nvPicPr>
          <p:cNvPr id="12" name="Рисунок 11">
            <a:hlinkClick r:id="rId10"/>
            <a:extLst>
              <a:ext uri="{FF2B5EF4-FFF2-40B4-BE49-F238E27FC236}">
                <a16:creationId xmlns:a16="http://schemas.microsoft.com/office/drawing/2014/main" id="{2D9D0454-4EAC-45CB-8B28-711FD82771C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657" y="5178691"/>
            <a:ext cx="1474971" cy="1474971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01C07C4C-A935-47DD-8040-FD6B08E1E7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48102" y="5533934"/>
            <a:ext cx="361117" cy="358133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5AB1A960-22CB-411C-8EAE-BD034360DB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651" y="5993762"/>
            <a:ext cx="358133" cy="358133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C09ADB53-3CDA-41CB-B9CC-24E409BECC55}"/>
              </a:ext>
            </a:extLst>
          </p:cNvPr>
          <p:cNvSpPr txBox="1"/>
          <p:nvPr/>
        </p:nvSpPr>
        <p:spPr>
          <a:xfrm>
            <a:off x="5990926" y="4818160"/>
            <a:ext cx="1884638" cy="441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i="1" dirty="0"/>
              <a:t>«Книга Памяти Республики Беларусь»</a:t>
            </a:r>
            <a:endParaRPr lang="en-US" sz="1400" i="1" dirty="0"/>
          </a:p>
        </p:txBody>
      </p:sp>
      <p:pic>
        <p:nvPicPr>
          <p:cNvPr id="2050" name="Picture 2" descr="Не шелохнувшись 15 минут, даже при –12 градусах и в дождь. Кто несет Вахту  Памяти на площади Победы - Минск-новости">
            <a:extLst>
              <a:ext uri="{FF2B5EF4-FFF2-40B4-BE49-F238E27FC236}">
                <a16:creationId xmlns:a16="http://schemas.microsoft.com/office/drawing/2014/main" id="{F3AE508D-B81C-4B00-A28E-8BA3E71A7E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66" r="14846"/>
          <a:stretch/>
        </p:blipFill>
        <p:spPr bwMode="auto">
          <a:xfrm>
            <a:off x="194433" y="1801441"/>
            <a:ext cx="1705680" cy="215413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Овал 30">
            <a:extLst>
              <a:ext uri="{FF2B5EF4-FFF2-40B4-BE49-F238E27FC236}">
                <a16:creationId xmlns:a16="http://schemas.microsoft.com/office/drawing/2014/main" id="{E0E17DEF-D981-497D-BC83-3E3073937143}"/>
              </a:ext>
            </a:extLst>
          </p:cNvPr>
          <p:cNvSpPr/>
          <p:nvPr/>
        </p:nvSpPr>
        <p:spPr>
          <a:xfrm>
            <a:off x="3339317" y="3236795"/>
            <a:ext cx="524475" cy="494954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i</a:t>
            </a:r>
            <a:endParaRPr lang="ru-RU" sz="2800" dirty="0"/>
          </a:p>
        </p:txBody>
      </p:sp>
      <p:pic>
        <p:nvPicPr>
          <p:cNvPr id="35" name="2-1">
            <a:extLst>
              <a:ext uri="{FF2B5EF4-FFF2-40B4-BE49-F238E27FC236}">
                <a16:creationId xmlns:a16="http://schemas.microsoft.com/office/drawing/2014/main" id="{1F0CD568-AA0F-441F-8A48-45019613771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1438" y="4308600"/>
            <a:ext cx="367330" cy="367330"/>
          </a:xfrm>
          <a:prstGeom prst="rect">
            <a:avLst/>
          </a:prstGeom>
        </p:spPr>
      </p:pic>
      <p:sp>
        <p:nvSpPr>
          <p:cNvPr id="33" name="1">
            <a:extLst>
              <a:ext uri="{FF2B5EF4-FFF2-40B4-BE49-F238E27FC236}">
                <a16:creationId xmlns:a16="http://schemas.microsoft.com/office/drawing/2014/main" id="{81390B24-F4FC-465C-AA82-0A8F3A18BE39}"/>
              </a:ext>
            </a:extLst>
          </p:cNvPr>
          <p:cNvSpPr/>
          <p:nvPr/>
        </p:nvSpPr>
        <p:spPr>
          <a:xfrm>
            <a:off x="4065465" y="1596751"/>
            <a:ext cx="7932102" cy="5018693"/>
          </a:xfrm>
          <a:prstGeom prst="roundRect">
            <a:avLst>
              <a:gd name="adj" fmla="val 7755"/>
            </a:avLst>
          </a:prstGeom>
          <a:solidFill>
            <a:srgbClr val="323232">
              <a:lumMod val="10000"/>
              <a:lumOff val="90000"/>
            </a:srgbClr>
          </a:solidFill>
          <a:ln w="12700" cap="flat" cmpd="sng" algn="ctr">
            <a:solidFill>
              <a:srgbClr val="F07F09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indent="354013" algn="just">
              <a:spcAft>
                <a:spcPts val="600"/>
              </a:spcAft>
              <a:defRPr/>
            </a:pPr>
            <a:r>
              <a:rPr lang="ru-RU" dirty="0">
                <a:cs typeface="Gotham Pro Regular" panose="02000503040000020004" pitchFamily="2" charset="0"/>
              </a:rPr>
              <a:t>Организатор акции — </a:t>
            </a:r>
            <a:r>
              <a:rPr lang="ru-RU" i="1" dirty="0">
                <a:cs typeface="Gotham Pro Regular" panose="02000503040000020004" pitchFamily="2" charset="0"/>
              </a:rPr>
              <a:t>Республиканский центр экологии и краеведения при поддержке Министерства образования Республики Беларусь</a:t>
            </a:r>
            <a:r>
              <a:rPr lang="ru-RU" dirty="0">
                <a:cs typeface="Gotham Pro Regular" panose="02000503040000020004" pitchFamily="2" charset="0"/>
              </a:rPr>
              <a:t>, партнер — </a:t>
            </a:r>
            <a:r>
              <a:rPr lang="ru-RU" i="1" dirty="0">
                <a:cs typeface="Gotham Pro Regular" panose="02000503040000020004" pitchFamily="2" charset="0"/>
              </a:rPr>
              <a:t>Управление по увековечению памяти погибших защитников Отечества и жертв войн Министерства обороны Республики Беларусь</a:t>
            </a:r>
            <a:r>
              <a:rPr lang="ru-RU" dirty="0">
                <a:cs typeface="Gotham Pro Regular" panose="02000503040000020004" pitchFamily="2" charset="0"/>
              </a:rPr>
              <a:t>.</a:t>
            </a:r>
          </a:p>
          <a:p>
            <a:pPr lvl="0" indent="354013" algn="just">
              <a:spcAft>
                <a:spcPts val="600"/>
              </a:spcAft>
              <a:defRPr/>
            </a:pPr>
            <a:r>
              <a:rPr lang="ru-RU" dirty="0">
                <a:cs typeface="Gotham Pro Regular" panose="02000503040000020004" pitchFamily="2" charset="0"/>
              </a:rPr>
              <a:t>Для участия в республиканской акции приглашаются учащиеся учреждений общего среднего, профессионально-технического и среднего специального образования, учреждений дополнительного образования детей и молодежи, студенческая молодежь учреждений высшего образования. </a:t>
            </a:r>
          </a:p>
          <a:p>
            <a:pPr lvl="0" indent="354013" algn="just">
              <a:spcAft>
                <a:spcPts val="600"/>
              </a:spcAft>
              <a:defRPr/>
            </a:pPr>
            <a:r>
              <a:rPr lang="ru-RU" dirty="0">
                <a:cs typeface="Gotham Pro Regular" panose="02000503040000020004" pitchFamily="2" charset="0"/>
              </a:rPr>
              <a:t>Республиканская акция организуется в несколько этапов. </a:t>
            </a:r>
            <a:r>
              <a:rPr lang="ru-RU" b="1" dirty="0">
                <a:cs typeface="Gotham Pro Regular" panose="02000503040000020004" pitchFamily="2" charset="0"/>
              </a:rPr>
              <a:t>Подготовительный этап </a:t>
            </a:r>
            <a:r>
              <a:rPr lang="ru-RU" dirty="0">
                <a:cs typeface="Gotham Pro Regular" panose="02000503040000020004" pitchFamily="2" charset="0"/>
              </a:rPr>
              <a:t>(до 1 мая 2025 года) включает регистрацию учреждений образования – участников мероприятия на платформе «Патриот.by» и разработку и утверждение планов проведения мероприятий акции, которые будут проводиться во время </a:t>
            </a:r>
            <a:r>
              <a:rPr lang="ru-RU" b="1" dirty="0">
                <a:cs typeface="Gotham Pro Regular" panose="02000503040000020004" pitchFamily="2" charset="0"/>
              </a:rPr>
              <a:t>основного этапа </a:t>
            </a:r>
            <a:r>
              <a:rPr lang="ru-RU" dirty="0">
                <a:cs typeface="Gotham Pro Regular" panose="02000503040000020004" pitchFamily="2" charset="0"/>
              </a:rPr>
              <a:t>(до 24 октября 2025 года). </a:t>
            </a:r>
          </a:p>
          <a:p>
            <a:pPr lvl="0" indent="354013" algn="just">
              <a:spcAft>
                <a:spcPts val="600"/>
              </a:spcAft>
              <a:defRPr/>
            </a:pPr>
            <a:r>
              <a:rPr lang="ru-RU" b="1" dirty="0">
                <a:cs typeface="Gotham Pro Regular" panose="02000503040000020004" pitchFamily="2" charset="0"/>
              </a:rPr>
              <a:t>Итоги республиканской акции </a:t>
            </a:r>
            <a:r>
              <a:rPr lang="ru-RU" dirty="0">
                <a:cs typeface="Gotham Pro Regular" panose="02000503040000020004" pitchFamily="2" charset="0"/>
              </a:rPr>
              <a:t>подведут на заключительном этапе (до 11 ноября 2025 года).  </a:t>
            </a:r>
          </a:p>
        </p:txBody>
      </p:sp>
      <p:pic>
        <p:nvPicPr>
          <p:cNvPr id="32" name="1-1">
            <a:extLst>
              <a:ext uri="{FF2B5EF4-FFF2-40B4-BE49-F238E27FC236}">
                <a16:creationId xmlns:a16="http://schemas.microsoft.com/office/drawing/2014/main" id="{04184037-DA3A-4470-BA8B-BD251A8779B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1633" y="3316340"/>
            <a:ext cx="367330" cy="367330"/>
          </a:xfrm>
          <a:prstGeom prst="rect">
            <a:avLst/>
          </a:prstGeom>
        </p:spPr>
      </p:pic>
      <p:sp>
        <p:nvSpPr>
          <p:cNvPr id="41" name="2">
            <a:extLst>
              <a:ext uri="{FF2B5EF4-FFF2-40B4-BE49-F238E27FC236}">
                <a16:creationId xmlns:a16="http://schemas.microsoft.com/office/drawing/2014/main" id="{62D55472-3139-4112-ABD0-773B04FA5989}"/>
              </a:ext>
            </a:extLst>
          </p:cNvPr>
          <p:cNvSpPr/>
          <p:nvPr/>
        </p:nvSpPr>
        <p:spPr>
          <a:xfrm>
            <a:off x="57141" y="1598500"/>
            <a:ext cx="7290961" cy="5190765"/>
          </a:xfrm>
          <a:prstGeom prst="roundRect">
            <a:avLst>
              <a:gd name="adj" fmla="val 7755"/>
            </a:avLst>
          </a:prstGeom>
          <a:solidFill>
            <a:srgbClr val="323232">
              <a:lumMod val="10000"/>
              <a:lumOff val="90000"/>
            </a:srgbClr>
          </a:solidFill>
          <a:ln w="12700" cap="flat" cmpd="sng" algn="ctr">
            <a:solidFill>
              <a:srgbClr val="F07F09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just">
              <a:lnSpc>
                <a:spcPct val="80000"/>
              </a:lnSpc>
              <a:spcAft>
                <a:spcPts val="400"/>
              </a:spcAft>
              <a:defRPr/>
            </a:pPr>
            <a:r>
              <a:rPr lang="ru-RU" b="1" dirty="0">
                <a:cs typeface="Gotham Pro Regular" panose="02000503040000020004" pitchFamily="2" charset="0"/>
              </a:rPr>
              <a:t>Республиканский конкурс «Они освобождали Родину»</a:t>
            </a:r>
            <a:r>
              <a:rPr lang="ru-RU" dirty="0">
                <a:cs typeface="Gotham Pro Regular" panose="02000503040000020004" pitchFamily="2" charset="0"/>
              </a:rPr>
              <a:t>, который направлен на исследование истории освобождения своего населенного пункта от нацистский захватчиков в годы Великой Отечественной войны;</a:t>
            </a:r>
          </a:p>
          <a:p>
            <a:pPr lvl="0" algn="just">
              <a:lnSpc>
                <a:spcPct val="80000"/>
              </a:lnSpc>
              <a:spcAft>
                <a:spcPts val="400"/>
              </a:spcAft>
              <a:defRPr/>
            </a:pPr>
            <a:r>
              <a:rPr lang="ru-RU" b="1" dirty="0">
                <a:cs typeface="Gotham Pro Regular" panose="02000503040000020004" pitchFamily="2" charset="0"/>
              </a:rPr>
              <a:t>Республиканский конкурс «Обелиски Памяти»</a:t>
            </a:r>
            <a:r>
              <a:rPr lang="ru-RU" dirty="0">
                <a:cs typeface="Gotham Pro Regular" panose="02000503040000020004" pitchFamily="2" charset="0"/>
              </a:rPr>
              <a:t>, в ходе которого создаются каталоги памятных объектов района, посвященных Великой Отечественной войне, с приложением электронного интерактивного плаката;</a:t>
            </a:r>
          </a:p>
          <a:p>
            <a:pPr lvl="0" algn="just">
              <a:lnSpc>
                <a:spcPct val="80000"/>
              </a:lnSpc>
              <a:spcAft>
                <a:spcPts val="400"/>
              </a:spcAft>
              <a:defRPr/>
            </a:pPr>
            <a:r>
              <a:rPr lang="ru-RU" b="1" dirty="0">
                <a:cs typeface="Gotham Pro Regular" panose="02000503040000020004" pitchFamily="2" charset="0"/>
              </a:rPr>
              <a:t>Республиканский конкурс «Дорогами воинской славы»</a:t>
            </a:r>
            <a:r>
              <a:rPr lang="ru-RU" dirty="0">
                <a:cs typeface="Gotham Pro Regular" panose="02000503040000020004" pitchFamily="2" charset="0"/>
              </a:rPr>
              <a:t>, который включает 2 номинации — «Звездный поход» и «Дорогой памяти идем». Основой их содержания является разработка и прохождение маршрутов туристских походов выходного дня и экскурсионных маршрутов по объектам, посвященным Великой Отечественной войне;</a:t>
            </a:r>
          </a:p>
          <a:p>
            <a:pPr lvl="0" algn="just">
              <a:lnSpc>
                <a:spcPct val="80000"/>
              </a:lnSpc>
              <a:spcAft>
                <a:spcPts val="400"/>
              </a:spcAft>
              <a:defRPr/>
            </a:pPr>
            <a:r>
              <a:rPr lang="ru-RU" b="1" dirty="0">
                <a:cs typeface="Gotham Pro Regular" panose="02000503040000020004" pitchFamily="2" charset="0"/>
              </a:rPr>
              <a:t>Республиканский конкурс «Летопись Великой Победы»</a:t>
            </a:r>
            <a:r>
              <a:rPr lang="ru-RU" dirty="0">
                <a:cs typeface="Gotham Pro Regular" panose="02000503040000020004" pitchFamily="2" charset="0"/>
              </a:rPr>
              <a:t>, направленный на комплексное исследование местного краеведческого материала, истории населенных пунктов в годы Великой Отечественной войны;</a:t>
            </a:r>
          </a:p>
          <a:p>
            <a:pPr lvl="0" algn="just">
              <a:lnSpc>
                <a:spcPct val="80000"/>
              </a:lnSpc>
              <a:spcAft>
                <a:spcPts val="400"/>
              </a:spcAft>
              <a:defRPr/>
            </a:pPr>
            <a:r>
              <a:rPr lang="ru-RU" b="1" dirty="0">
                <a:cs typeface="Gotham Pro Regular" panose="02000503040000020004" pitchFamily="2" charset="0"/>
              </a:rPr>
              <a:t>Республиканский конкурс «Их имена в истории Победы»</a:t>
            </a:r>
            <a:r>
              <a:rPr lang="ru-RU" dirty="0">
                <a:cs typeface="Gotham Pro Regular" panose="02000503040000020004" pitchFamily="2" charset="0"/>
              </a:rPr>
              <a:t>, в ходе которого изучаются сведения о земляках, связанных с событиями Великой Отечественной войны, и создается информационный каталог.</a:t>
            </a:r>
          </a:p>
        </p:txBody>
      </p:sp>
      <p:sp>
        <p:nvSpPr>
          <p:cNvPr id="15" name="шторка">
            <a:extLst>
              <a:ext uri="{FF2B5EF4-FFF2-40B4-BE49-F238E27FC236}">
                <a16:creationId xmlns:a16="http://schemas.microsoft.com/office/drawing/2014/main" id="{76C3C2ED-8E79-4778-BABC-1CCCAE3C2928}"/>
              </a:ext>
            </a:extLst>
          </p:cNvPr>
          <p:cNvSpPr/>
          <p:nvPr/>
        </p:nvSpPr>
        <p:spPr>
          <a:xfrm>
            <a:off x="15406" y="1490421"/>
            <a:ext cx="12192000" cy="535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4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41" grpId="0" animBg="1"/>
      <p:bldP spid="41" grpId="1" animBg="1"/>
      <p:bldP spid="41" grpId="2" animBg="1"/>
      <p:bldP spid="41" grpId="3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B1F980E-AF6C-4CBB-8065-FDCCA508CBFC}"/>
              </a:ext>
            </a:extLst>
          </p:cNvPr>
          <p:cNvSpPr txBox="1"/>
          <p:nvPr/>
        </p:nvSpPr>
        <p:spPr>
          <a:xfrm>
            <a:off x="2814483" y="205367"/>
            <a:ext cx="8947835" cy="10895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73050" algn="just">
              <a:lnSpc>
                <a:spcPct val="90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Какие молодежные проекты и инициативы по благоустройству связаны с увековечением памяти о героических и трагических событиях Великой Отечественной войны?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30235C9C-7389-44B7-AA59-D44435350E42}"/>
              </a:ext>
            </a:extLst>
          </p:cNvPr>
          <p:cNvSpPr/>
          <p:nvPr/>
        </p:nvSpPr>
        <p:spPr>
          <a:xfrm>
            <a:off x="1165190" y="193858"/>
            <a:ext cx="1879272" cy="1084592"/>
          </a:xfrm>
          <a:prstGeom prst="roundRect">
            <a:avLst>
              <a:gd name="adj" fmla="val 921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Вопрос 3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5DB4A8A-B2C9-4685-8B53-4FDF28600F2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22" y="1278450"/>
            <a:ext cx="514061" cy="514061"/>
          </a:xfrm>
          <a:prstGeom prst="rect">
            <a:avLst/>
          </a:prstGeom>
        </p:spPr>
      </p:pic>
      <p:sp>
        <p:nvSpPr>
          <p:cNvPr id="19" name="Ответ">
            <a:extLst>
              <a:ext uri="{FF2B5EF4-FFF2-40B4-BE49-F238E27FC236}">
                <a16:creationId xmlns:a16="http://schemas.microsoft.com/office/drawing/2014/main" id="{8D9D1976-6D41-4DB7-A8CD-D02E1F692670}"/>
              </a:ext>
            </a:extLst>
          </p:cNvPr>
          <p:cNvSpPr/>
          <p:nvPr/>
        </p:nvSpPr>
        <p:spPr>
          <a:xfrm>
            <a:off x="1139268" y="1394747"/>
            <a:ext cx="10611620" cy="421326"/>
          </a:xfrm>
          <a:prstGeom prst="roundRect">
            <a:avLst>
              <a:gd name="adj" fmla="val 2612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Ответ</a:t>
            </a:r>
          </a:p>
        </p:txBody>
      </p:sp>
      <p:sp>
        <p:nvSpPr>
          <p:cNvPr id="24" name="назад">
            <a:hlinkClick r:id="rId4" action="ppaction://hlinksldjump"/>
            <a:extLst>
              <a:ext uri="{FF2B5EF4-FFF2-40B4-BE49-F238E27FC236}">
                <a16:creationId xmlns:a16="http://schemas.microsoft.com/office/drawing/2014/main" id="{5FD0EEDC-FCA0-45E4-8C69-708B5E7B11FB}"/>
              </a:ext>
            </a:extLst>
          </p:cNvPr>
          <p:cNvSpPr/>
          <p:nvPr/>
        </p:nvSpPr>
        <p:spPr>
          <a:xfrm>
            <a:off x="8849931" y="1398368"/>
            <a:ext cx="2900957" cy="421326"/>
          </a:xfrm>
          <a:prstGeom prst="roundRect">
            <a:avLst>
              <a:gd name="adj" fmla="val 26121"/>
            </a:avLst>
          </a:prstGeom>
          <a:solidFill>
            <a:schemeClr val="bg1">
              <a:lumMod val="5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Вернуться назад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67A74A3F-C999-4ADF-BF15-16ADE44F60BE}"/>
              </a:ext>
            </a:extLst>
          </p:cNvPr>
          <p:cNvSpPr/>
          <p:nvPr/>
        </p:nvSpPr>
        <p:spPr>
          <a:xfrm>
            <a:off x="4772958" y="2230543"/>
            <a:ext cx="7054971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Aft>
                <a:spcPts val="300"/>
              </a:spcAft>
            </a:pPr>
            <a:r>
              <a:rPr lang="ru-RU" sz="2000" b="1" dirty="0"/>
              <a:t>Всебелорусские молодежные стройки объектов капитального ремонта и реконструкции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6318822-E19E-4D8E-959D-2C3F19FBD9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207"/>
          <a:stretch/>
        </p:blipFill>
        <p:spPr bwMode="auto">
          <a:xfrm>
            <a:off x="364071" y="2313190"/>
            <a:ext cx="4211988" cy="187554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3F6E15CC-459E-4F33-9FEA-EAD8CA7A8E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9907" y="4221485"/>
            <a:ext cx="447209" cy="44351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03CC9A4-5811-41F8-9CB0-98A2747AF046}"/>
              </a:ext>
            </a:extLst>
          </p:cNvPr>
          <p:cNvSpPr/>
          <p:nvPr/>
        </p:nvSpPr>
        <p:spPr>
          <a:xfrm>
            <a:off x="5058034" y="2981414"/>
            <a:ext cx="5420232" cy="102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8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dirty="0"/>
              <a:t>Мемориальный комплекс «Хатынь» </a:t>
            </a:r>
          </a:p>
          <a:p>
            <a:pPr marL="285750" indent="-285750">
              <a:lnSpc>
                <a:spcPct val="8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dirty="0"/>
              <a:t>Республиканский центр патриотического воспитания молодежи на базе Кобринского укрепления Брестской крепости и другие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CDB5D637-36F3-485F-8AA0-0F6BC8A433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684" y="4131210"/>
            <a:ext cx="491160" cy="49116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F5C216B-8D25-43F1-9932-21791AA7E957}"/>
              </a:ext>
            </a:extLst>
          </p:cNvPr>
          <p:cNvSpPr/>
          <p:nvPr/>
        </p:nvSpPr>
        <p:spPr>
          <a:xfrm>
            <a:off x="642915" y="4766250"/>
            <a:ext cx="10803109" cy="1626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90000"/>
              </a:lnSpc>
              <a:spcAft>
                <a:spcPts val="300"/>
              </a:spcAft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На сегодняшний день продолжается прием заявок в студенческий отряд для участия в молодежной стройке Республиканского центра патриотического воспитания молодежи. Студенческий отряд предполагает набор бойцов в количестве до 60 человек.  </a:t>
            </a:r>
          </a:p>
          <a:p>
            <a:pPr indent="540385" algn="just">
              <a:lnSpc>
                <a:spcPct val="90000"/>
              </a:lnSpc>
              <a:spcAft>
                <a:spcPts val="300"/>
              </a:spcAft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Чтобы принять участие в молодежной стройке, необходимо стать бойцом студенческого отряда. Для этого следует ознакомиться с информацией, размещенной в ТГ-канале «Белорусские студенческие отряды» (@</a:t>
            </a:r>
            <a:r>
              <a:rPr lang="en-US" dirty="0" err="1">
                <a:ea typeface="Calibri" panose="020F0502020204030204" pitchFamily="34" charset="0"/>
                <a:cs typeface="Times New Roman" panose="02020603050405020304" pitchFamily="18" charset="0"/>
              </a:rPr>
              <a:t>BSOBYbot</a:t>
            </a:r>
            <a:r>
              <a:rPr lang="be-BY" dirty="0">
                <a:ea typeface="Calibri" panose="020F0502020204030204" pitchFamily="34" charset="0"/>
                <a:cs typeface="Times New Roman" panose="02020603050405020304" pitchFamily="18" charset="0"/>
              </a:rPr>
              <a:t>), а также заполн</a:t>
            </a:r>
            <a:r>
              <a:rPr lang="ru-RU" dirty="0" err="1">
                <a:ea typeface="Calibri" panose="020F0502020204030204" pitchFamily="34" charset="0"/>
                <a:cs typeface="Times New Roman" panose="02020603050405020304" pitchFamily="18" charset="0"/>
              </a:rPr>
              <a:t>ить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 предлагаемую чат-ботом анкету. </a:t>
            </a:r>
            <a:endParaRPr lang="ru-RU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8"/>
            <a:extLst>
              <a:ext uri="{FF2B5EF4-FFF2-40B4-BE49-F238E27FC236}">
                <a16:creationId xmlns:a16="http://schemas.microsoft.com/office/drawing/2014/main" id="{4B643CFD-7020-40D9-BCA8-69F6AEB96D5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06722" y="2873121"/>
            <a:ext cx="1239302" cy="1239302"/>
          </a:xfrm>
          <a:prstGeom prst="rect">
            <a:avLst/>
          </a:prstGeom>
        </p:spPr>
      </p:pic>
      <p:sp>
        <p:nvSpPr>
          <p:cNvPr id="23" name="шторка">
            <a:extLst>
              <a:ext uri="{FF2B5EF4-FFF2-40B4-BE49-F238E27FC236}">
                <a16:creationId xmlns:a16="http://schemas.microsoft.com/office/drawing/2014/main" id="{8CE28F65-DF93-40F3-A48E-60A7A08B63AD}"/>
              </a:ext>
            </a:extLst>
          </p:cNvPr>
          <p:cNvSpPr/>
          <p:nvPr/>
        </p:nvSpPr>
        <p:spPr>
          <a:xfrm>
            <a:off x="0" y="1892362"/>
            <a:ext cx="12192000" cy="4965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75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C84AB33C-603F-40D9-98FF-46969F59993C}"/>
              </a:ext>
            </a:extLst>
          </p:cNvPr>
          <p:cNvSpPr txBox="1"/>
          <p:nvPr/>
        </p:nvSpPr>
        <p:spPr>
          <a:xfrm>
            <a:off x="2728158" y="196180"/>
            <a:ext cx="9035537" cy="810204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tIns="72000" bIns="72000" rtlCol="0">
            <a:spAutoFit/>
          </a:bodyPr>
          <a:lstStyle/>
          <a:p>
            <a:pPr marL="273050" algn="just">
              <a:lnSpc>
                <a:spcPct val="90000"/>
              </a:lnSpc>
              <a:spcAft>
                <a:spcPts val="60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Что вы знаете о международном историческом проекте «Цифровая звезда»?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E661BB2-95B2-42B7-8495-BF08C8FCA789}"/>
              </a:ext>
            </a:extLst>
          </p:cNvPr>
          <p:cNvSpPr/>
          <p:nvPr/>
        </p:nvSpPr>
        <p:spPr>
          <a:xfrm>
            <a:off x="-9236" y="94949"/>
            <a:ext cx="1023465" cy="910891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33956" y="6512992"/>
            <a:ext cx="2152429" cy="298625"/>
          </a:xfrm>
        </p:spPr>
        <p:txBody>
          <a:bodyPr/>
          <a:lstStyle/>
          <a:p>
            <a:fld id="{74738F70-4774-4C44-B05A-D944B718EAB4}" type="slidenum">
              <a:rPr lang="x-none" smtClean="0"/>
              <a:t>7</a:t>
            </a:fld>
            <a:endParaRPr lang="x-none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30235C9C-7389-44B7-AA59-D44435350E42}"/>
              </a:ext>
            </a:extLst>
          </p:cNvPr>
          <p:cNvSpPr/>
          <p:nvPr/>
        </p:nvSpPr>
        <p:spPr>
          <a:xfrm>
            <a:off x="1048519" y="196180"/>
            <a:ext cx="1879272" cy="809660"/>
          </a:xfrm>
          <a:prstGeom prst="roundRect">
            <a:avLst>
              <a:gd name="adj" fmla="val 921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Вопрос 4</a:t>
            </a:r>
          </a:p>
        </p:txBody>
      </p:sp>
      <p:sp>
        <p:nvSpPr>
          <p:cNvPr id="19" name="Ответ">
            <a:extLst>
              <a:ext uri="{FF2B5EF4-FFF2-40B4-BE49-F238E27FC236}">
                <a16:creationId xmlns:a16="http://schemas.microsoft.com/office/drawing/2014/main" id="{8D9D1976-6D41-4DB7-A8CD-D02E1F692670}"/>
              </a:ext>
            </a:extLst>
          </p:cNvPr>
          <p:cNvSpPr/>
          <p:nvPr/>
        </p:nvSpPr>
        <p:spPr>
          <a:xfrm>
            <a:off x="1014229" y="1104176"/>
            <a:ext cx="10749467" cy="421326"/>
          </a:xfrm>
          <a:prstGeom prst="roundRect">
            <a:avLst>
              <a:gd name="adj" fmla="val 2612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Ответ</a:t>
            </a:r>
          </a:p>
        </p:txBody>
      </p:sp>
      <p:sp>
        <p:nvSpPr>
          <p:cNvPr id="22" name="назад">
            <a:hlinkClick r:id="rId3" action="ppaction://hlinksldjump"/>
            <a:extLst>
              <a:ext uri="{FF2B5EF4-FFF2-40B4-BE49-F238E27FC236}">
                <a16:creationId xmlns:a16="http://schemas.microsoft.com/office/drawing/2014/main" id="{D63063EB-8605-4CB6-B80C-A5474D94CB0A}"/>
              </a:ext>
            </a:extLst>
          </p:cNvPr>
          <p:cNvSpPr/>
          <p:nvPr/>
        </p:nvSpPr>
        <p:spPr>
          <a:xfrm>
            <a:off x="8940797" y="1106107"/>
            <a:ext cx="2822899" cy="417148"/>
          </a:xfrm>
          <a:prstGeom prst="roundRect">
            <a:avLst>
              <a:gd name="adj" fmla="val 26121"/>
            </a:avLst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Вернуться назад</a:t>
            </a:r>
          </a:p>
        </p:txBody>
      </p:sp>
      <p:sp>
        <p:nvSpPr>
          <p:cNvPr id="6" name="AutoShape 2" descr="3_новый размер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5DB4A8A-B2C9-4685-8B53-4FDF28600F2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68" y="986320"/>
            <a:ext cx="514061" cy="51406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DCD47DD-E2A4-4972-AFB0-DC20143EE7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75" y="1657507"/>
            <a:ext cx="5910716" cy="1956548"/>
          </a:xfrm>
          <a:prstGeom prst="rect">
            <a:avLst/>
          </a:prstGeom>
          <a:ln>
            <a:noFill/>
          </a:ln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70275269-D5C4-47FC-9974-730E711B08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160" y="3688581"/>
            <a:ext cx="491160" cy="49116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4DF92F3-A425-45B6-A85C-C8A3E354C0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053" y="3712405"/>
            <a:ext cx="447209" cy="443513"/>
          </a:xfrm>
          <a:prstGeom prst="rect">
            <a:avLst/>
          </a:prstGeom>
        </p:spPr>
      </p:pic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4CC11875-E2BC-4394-B4B4-72CEB1AFBE37}"/>
              </a:ext>
            </a:extLst>
          </p:cNvPr>
          <p:cNvGrpSpPr/>
          <p:nvPr/>
        </p:nvGrpSpPr>
        <p:grpSpPr>
          <a:xfrm>
            <a:off x="399781" y="3660880"/>
            <a:ext cx="2882649" cy="603441"/>
            <a:chOff x="399781" y="3660880"/>
            <a:chExt cx="2882649" cy="603441"/>
          </a:xfrm>
        </p:grpSpPr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E04187EC-2641-46B5-89F4-3E2E2E094BDC}"/>
                </a:ext>
              </a:extLst>
            </p:cNvPr>
            <p:cNvSpPr/>
            <p:nvPr/>
          </p:nvSpPr>
          <p:spPr>
            <a:xfrm>
              <a:off x="399781" y="3728790"/>
              <a:ext cx="118851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spcAft>
                  <a:spcPts val="1200"/>
                </a:spcAft>
              </a:pPr>
              <a:r>
                <a:rPr lang="ru-RU" sz="3200" b="1" dirty="0">
                  <a:solidFill>
                    <a:srgbClr val="C00000"/>
                  </a:solidFill>
                  <a:latin typeface="Bahnschrift Light" panose="020B0502040204020203" pitchFamily="34" charset="0"/>
                </a:rPr>
                <a:t>2 841</a:t>
              </a:r>
              <a:endParaRPr lang="ru-RU" dirty="0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1EFB5317-D491-4E7A-A897-04DB33412D7E}"/>
                </a:ext>
              </a:extLst>
            </p:cNvPr>
            <p:cNvSpPr/>
            <p:nvPr/>
          </p:nvSpPr>
          <p:spPr>
            <a:xfrm>
              <a:off x="1490211" y="3660880"/>
              <a:ext cx="1792219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spcAft>
                  <a:spcPts val="1200"/>
                </a:spcAft>
              </a:pPr>
              <a:r>
                <a:rPr lang="ru-RU" dirty="0"/>
                <a:t>оцифрованный памятник</a:t>
              </a:r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2DB71C1B-CE4A-455E-A633-4CD8AC4E4D89}"/>
              </a:ext>
            </a:extLst>
          </p:cNvPr>
          <p:cNvGrpSpPr/>
          <p:nvPr/>
        </p:nvGrpSpPr>
        <p:grpSpPr>
          <a:xfrm>
            <a:off x="3099550" y="3649979"/>
            <a:ext cx="1874506" cy="590931"/>
            <a:chOff x="464607" y="3719052"/>
            <a:chExt cx="1874506" cy="590931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1B89B84C-49C4-4846-A2F3-E6089D3BB1FB}"/>
                </a:ext>
              </a:extLst>
            </p:cNvPr>
            <p:cNvSpPr/>
            <p:nvPr/>
          </p:nvSpPr>
          <p:spPr>
            <a:xfrm>
              <a:off x="464607" y="3728790"/>
              <a:ext cx="763789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spcAft>
                  <a:spcPts val="1200"/>
                </a:spcAft>
              </a:pPr>
              <a:r>
                <a:rPr lang="ru-RU" sz="3200" b="1" dirty="0">
                  <a:solidFill>
                    <a:srgbClr val="C00000"/>
                  </a:solidFill>
                  <a:latin typeface="Bahnschrift Light" panose="020B0502040204020203" pitchFamily="34" charset="0"/>
                </a:rPr>
                <a:t>172</a:t>
              </a:r>
              <a:endParaRPr lang="ru-RU" dirty="0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id="{DF6D0400-8B4C-4AF7-A389-90D3BED26035}"/>
                </a:ext>
              </a:extLst>
            </p:cNvPr>
            <p:cNvSpPr/>
            <p:nvPr/>
          </p:nvSpPr>
          <p:spPr>
            <a:xfrm>
              <a:off x="1133667" y="3719052"/>
              <a:ext cx="1205446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spcAft>
                  <a:spcPts val="1200"/>
                </a:spcAft>
              </a:pPr>
              <a:r>
                <a:rPr lang="ru-RU" dirty="0"/>
                <a:t>факта геноцида</a:t>
              </a:r>
            </a:p>
          </p:txBody>
        </p:sp>
      </p:grpSp>
      <p:pic>
        <p:nvPicPr>
          <p:cNvPr id="34" name="Рисунок 33">
            <a:hlinkClick r:id="rId8"/>
            <a:extLst>
              <a:ext uri="{FF2B5EF4-FFF2-40B4-BE49-F238E27FC236}">
                <a16:creationId xmlns:a16="http://schemas.microsoft.com/office/drawing/2014/main" id="{CFA46069-93FF-4CAF-85AE-6C2B01BE500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066" y="2411517"/>
            <a:ext cx="1190625" cy="119062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CDD05E9-64FA-4549-A266-9093D26E8918}"/>
              </a:ext>
            </a:extLst>
          </p:cNvPr>
          <p:cNvSpPr txBox="1"/>
          <p:nvPr/>
        </p:nvSpPr>
        <p:spPr>
          <a:xfrm>
            <a:off x="267423" y="4632340"/>
            <a:ext cx="6572576" cy="2130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spcAft>
                <a:spcPts val="300"/>
              </a:spcAft>
            </a:pPr>
            <a:r>
              <a:rPr lang="ru-RU" b="1" i="1" dirty="0">
                <a:solidFill>
                  <a:srgbClr val="C00000"/>
                </a:solidFill>
              </a:rPr>
              <a:t>Цифровая звезда </a:t>
            </a:r>
            <a:r>
              <a:rPr lang="ru-RU" i="1" dirty="0"/>
              <a:t>– международный исторический проект, созданный для поиска памятников, связанных с событиями  Великой Отечественной войны, их оцифровки как на территории Республики Беларусь, так и по всему миру.</a:t>
            </a:r>
          </a:p>
          <a:p>
            <a:pPr algn="just">
              <a:lnSpc>
                <a:spcPct val="80000"/>
              </a:lnSpc>
              <a:spcAft>
                <a:spcPts val="300"/>
              </a:spcAft>
            </a:pPr>
            <a:r>
              <a:rPr lang="ru-RU" i="1" dirty="0"/>
              <a:t>Данный проект направлен на формирование духовно-нравственных, гражданских качеств личности, на развитие интереса и уважения к памятникам боевой славы, увековечившим трагические и героические события прошлого, сохранение историко-культурного наследия Беларуси.</a:t>
            </a:r>
            <a:endParaRPr lang="en-US" i="1" dirty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CA723E0-C526-4219-AB13-3D35041A80C0}"/>
              </a:ext>
            </a:extLst>
          </p:cNvPr>
          <p:cNvSpPr/>
          <p:nvPr/>
        </p:nvSpPr>
        <p:spPr>
          <a:xfrm>
            <a:off x="6699208" y="1729852"/>
            <a:ext cx="5093011" cy="2988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Для того чтобы стать участником проекта, необходимо пройти регистрацию на сайте </a:t>
            </a:r>
            <a:r>
              <a:rPr lang="ru-RU" b="1" dirty="0"/>
              <a:t>izvezda.by</a:t>
            </a:r>
            <a:r>
              <a:rPr lang="ru-RU" dirty="0"/>
              <a:t>, создать свой личный кабинет.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Участие в проекте предполагает самостоятельное исследование памятных мест Беларуси с последующим размещением информации в личном кабинете сайта проекта.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dirty="0"/>
              <a:t>Знаковым местам присваивается QR-код, через который производится переход на страницу сайта проекта с информацией о событиях, которые разворачивались в определенных местах.</a:t>
            </a:r>
          </a:p>
        </p:txBody>
      </p:sp>
      <p:pic>
        <p:nvPicPr>
          <p:cNvPr id="4" name="Рисунок 3">
            <a:hlinkClick r:id="rId10"/>
            <a:extLst>
              <a:ext uri="{FF2B5EF4-FFF2-40B4-BE49-F238E27FC236}">
                <a16:creationId xmlns:a16="http://schemas.microsoft.com/office/drawing/2014/main" id="{93FE2A28-C0ED-4529-8678-171DC11A1A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263" y="4696168"/>
            <a:ext cx="1870547" cy="1870547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278A48F1-7A84-4752-8D9A-3160BAD023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4802" y="5703350"/>
            <a:ext cx="491160" cy="49116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22D7EFC8-C8F3-45B8-8DD8-CA5F4A1997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745" y="4922712"/>
            <a:ext cx="447209" cy="44351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4A574DD-D190-4BDE-A0E0-E10517020B24}"/>
              </a:ext>
            </a:extLst>
          </p:cNvPr>
          <p:cNvSpPr txBox="1"/>
          <p:nvPr/>
        </p:nvSpPr>
        <p:spPr>
          <a:xfrm>
            <a:off x="7228724" y="5222652"/>
            <a:ext cx="1970539" cy="786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1400" dirty="0">
                <a:solidFill>
                  <a:srgbClr val="121212"/>
                </a:solidFill>
              </a:rPr>
              <a:t>Цифровая звезда — историко-патриотический проект БРСМ (00:55)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20A070-DEC0-4879-B707-18560C39CCF8}"/>
              </a:ext>
            </a:extLst>
          </p:cNvPr>
          <p:cNvSpPr txBox="1"/>
          <p:nvPr/>
        </p:nvSpPr>
        <p:spPr>
          <a:xfrm>
            <a:off x="1861814" y="4185170"/>
            <a:ext cx="4563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(данные на 19.05.2025)</a:t>
            </a:r>
          </a:p>
        </p:txBody>
      </p:sp>
      <p:sp>
        <p:nvSpPr>
          <p:cNvPr id="15" name="шторка">
            <a:extLst>
              <a:ext uri="{FF2B5EF4-FFF2-40B4-BE49-F238E27FC236}">
                <a16:creationId xmlns:a16="http://schemas.microsoft.com/office/drawing/2014/main" id="{76C3C2ED-8E79-4778-BABC-1CCCAE3C2928}"/>
              </a:ext>
            </a:extLst>
          </p:cNvPr>
          <p:cNvSpPr/>
          <p:nvPr/>
        </p:nvSpPr>
        <p:spPr>
          <a:xfrm>
            <a:off x="15001" y="1598173"/>
            <a:ext cx="12192000" cy="5327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53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9F8E04A-0CBC-4ABE-90B8-6F04E184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38F70-4774-4C44-B05A-D944B718EAB4}" type="slidenum">
              <a:rPr lang="x-none" smtClean="0"/>
              <a:t>8</a:t>
            </a:fld>
            <a:endParaRPr lang="x-non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1F980E-AF6C-4CBB-8065-FDCCA508CBFC}"/>
              </a:ext>
            </a:extLst>
          </p:cNvPr>
          <p:cNvSpPr txBox="1"/>
          <p:nvPr/>
        </p:nvSpPr>
        <p:spPr>
          <a:xfrm>
            <a:off x="2763919" y="258066"/>
            <a:ext cx="9045675" cy="701731"/>
          </a:xfrm>
          <a:prstGeom prst="rect">
            <a:avLst/>
          </a:prstGeom>
          <a:solidFill>
            <a:srgbClr val="EEF2F8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73050" algn="just">
              <a:lnSpc>
                <a:spcPct val="90000"/>
              </a:lnSpc>
              <a:spcAft>
                <a:spcPts val="600"/>
              </a:spcAft>
            </a:pPr>
            <a:r>
              <a:rPr lang="ru-RU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Как молодежь своим трудом продолжает традиции народа-победителя?</a:t>
            </a:r>
            <a:endParaRPr lang="ru-RU" sz="2200" b="1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30235C9C-7389-44B7-AA59-D44435350E42}"/>
              </a:ext>
            </a:extLst>
          </p:cNvPr>
          <p:cNvSpPr/>
          <p:nvPr/>
        </p:nvSpPr>
        <p:spPr>
          <a:xfrm>
            <a:off x="1111534" y="258063"/>
            <a:ext cx="1879272" cy="701731"/>
          </a:xfrm>
          <a:prstGeom prst="roundRect">
            <a:avLst>
              <a:gd name="adj" fmla="val 921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Вопрос 5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5DB4A8A-B2C9-4685-8B53-4FDF28600F2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52" y="1044936"/>
            <a:ext cx="514061" cy="514061"/>
          </a:xfrm>
          <a:prstGeom prst="rect">
            <a:avLst/>
          </a:prstGeom>
        </p:spPr>
      </p:pic>
      <p:sp>
        <p:nvSpPr>
          <p:cNvPr id="19" name="Ответ">
            <a:extLst>
              <a:ext uri="{FF2B5EF4-FFF2-40B4-BE49-F238E27FC236}">
                <a16:creationId xmlns:a16="http://schemas.microsoft.com/office/drawing/2014/main" id="{8D9D1976-6D41-4DB7-A8CD-D02E1F692670}"/>
              </a:ext>
            </a:extLst>
          </p:cNvPr>
          <p:cNvSpPr/>
          <p:nvPr/>
        </p:nvSpPr>
        <p:spPr>
          <a:xfrm>
            <a:off x="1158429" y="1137671"/>
            <a:ext cx="10651165" cy="421326"/>
          </a:xfrm>
          <a:prstGeom prst="roundRect">
            <a:avLst>
              <a:gd name="adj" fmla="val 2612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Ответ</a:t>
            </a:r>
          </a:p>
        </p:txBody>
      </p:sp>
      <p:sp>
        <p:nvSpPr>
          <p:cNvPr id="16" name="назад">
            <a:hlinkClick r:id="rId4" action="ppaction://hlinksldjump"/>
            <a:extLst>
              <a:ext uri="{FF2B5EF4-FFF2-40B4-BE49-F238E27FC236}">
                <a16:creationId xmlns:a16="http://schemas.microsoft.com/office/drawing/2014/main" id="{857D5BD7-27D1-4548-B4C8-AAE9049E34BF}"/>
              </a:ext>
            </a:extLst>
          </p:cNvPr>
          <p:cNvSpPr/>
          <p:nvPr/>
        </p:nvSpPr>
        <p:spPr>
          <a:xfrm>
            <a:off x="8908637" y="1123720"/>
            <a:ext cx="2900957" cy="451115"/>
          </a:xfrm>
          <a:prstGeom prst="roundRect">
            <a:avLst>
              <a:gd name="adj" fmla="val 26121"/>
            </a:avLst>
          </a:prstGeom>
          <a:solidFill>
            <a:srgbClr val="3660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Вернуться назад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5F071A-B6BD-43D2-A128-E7BF8A90E17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58" t="9996" r="10355" b="13197"/>
          <a:stretch/>
        </p:blipFill>
        <p:spPr>
          <a:xfrm>
            <a:off x="298297" y="1702481"/>
            <a:ext cx="1462906" cy="152694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7E5938E-1803-4B4E-BFEA-07CCDDD63039}"/>
              </a:ext>
            </a:extLst>
          </p:cNvPr>
          <p:cNvSpPr/>
          <p:nvPr/>
        </p:nvSpPr>
        <p:spPr>
          <a:xfrm>
            <a:off x="1977390" y="1672099"/>
            <a:ext cx="9965215" cy="1658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b="1" dirty="0">
                <a:solidFill>
                  <a:srgbClr val="1F2C51"/>
                </a:solidFill>
              </a:rPr>
              <a:t>Студотрядовское и волонтерское движения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sz="1400" i="1" dirty="0"/>
              <a:t>Студотрядовское движение </a:t>
            </a:r>
            <a:r>
              <a:rPr lang="ru-RU" sz="1400" dirty="0"/>
              <a:t>в Беларуси насчитывает 60-летнюю историю. Бойцы студотрядов задействованы во всех направлениях социально-экономического развития страны. 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sz="1400" i="1" dirty="0"/>
              <a:t>Волонтерское движение</a:t>
            </a:r>
            <a:r>
              <a:rPr lang="ru-RU" sz="1400" dirty="0"/>
              <a:t> в Беларуси стремительно развивается благодаря социальной активности молодежи, ее желанию оказать поддержку нуждающимся. Движение БРСМ «Доброе сердце» ежегодно организует волонтерскую деятельность молодежи по оказанию посильной помощи ветеранам войны, своим сверстникам с ограниченными возможностями. Волонтеры наводят порядок на земле, высаживают цветы и деревья, восстанавливают храмы, исторические памятники. 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2A0EB50-548F-4B08-9AFD-AF4785542D36}"/>
              </a:ext>
            </a:extLst>
          </p:cNvPr>
          <p:cNvSpPr/>
          <p:nvPr/>
        </p:nvSpPr>
        <p:spPr>
          <a:xfrm>
            <a:off x="2857500" y="3429000"/>
            <a:ext cx="8952093" cy="138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b="1" dirty="0">
                <a:solidFill>
                  <a:srgbClr val="1F2C51"/>
                </a:solidFill>
              </a:rPr>
              <a:t>Помощь в благоустройстве территорий, субботники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sz="1400" dirty="0"/>
              <a:t>Ежегодно вся Беларусь в конце апреля выходит на </a:t>
            </a:r>
            <a:r>
              <a:rPr lang="ru-RU" sz="1400" i="1" dirty="0"/>
              <a:t>республиканский субботник</a:t>
            </a:r>
            <a:r>
              <a:rPr lang="ru-RU" sz="1400" dirty="0"/>
              <a:t>. Школьники, учителя, студенты очищают землю от зимнего мусора, подравнивают клумбы, сажают деревья. Молодежь приводит в порядок мемориальные комплексы, места воинской славы. Миллиарды рублей, собранные на субботниках, идут на строительство социальных объектов, нужды детских оздоровительных лагерей, приведение в порядок историко-культурных ценностей, памятников. 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CE957E2-E232-427A-BD99-DDB7704EB08A}"/>
              </a:ext>
            </a:extLst>
          </p:cNvPr>
          <p:cNvSpPr/>
          <p:nvPr/>
        </p:nvSpPr>
        <p:spPr>
          <a:xfrm>
            <a:off x="3669030" y="5265418"/>
            <a:ext cx="8140563" cy="127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b="1" dirty="0">
                <a:solidFill>
                  <a:srgbClr val="1F2C51"/>
                </a:solidFill>
              </a:rPr>
              <a:t>Проект «100 идей для Беларуси»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sz="1400" dirty="0"/>
              <a:t>Проект реализуется БРСМ совместно с Министерством образования Республики Беларусь, Государственным комитетом по науке и технологиям, НАН Беларуси.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ru-RU" sz="1400" i="1" dirty="0"/>
              <a:t>Более 3,5 тысяч разработок</a:t>
            </a:r>
            <a:r>
              <a:rPr lang="ru-RU" sz="1400" dirty="0"/>
              <a:t>, представленных на республиканском молодежном проекте, внедрены в реальный сектор экономики. </a:t>
            </a:r>
            <a:endParaRPr lang="ru-BY" sz="14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C501A21-3723-440A-B31C-9D94FBA758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6" y="3411905"/>
            <a:ext cx="2396234" cy="1526943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A1E5734D-0CFF-4779-BDEC-320CF58C5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97" y="5121328"/>
            <a:ext cx="3211830" cy="133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шторка">
            <a:extLst>
              <a:ext uri="{FF2B5EF4-FFF2-40B4-BE49-F238E27FC236}">
                <a16:creationId xmlns:a16="http://schemas.microsoft.com/office/drawing/2014/main" id="{28AC048F-0023-467A-868A-BB5B2CD533FA}"/>
              </a:ext>
            </a:extLst>
          </p:cNvPr>
          <p:cNvSpPr/>
          <p:nvPr/>
        </p:nvSpPr>
        <p:spPr>
          <a:xfrm>
            <a:off x="0" y="1588786"/>
            <a:ext cx="12192000" cy="52618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89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6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22607</TotalTime>
  <Words>1166</Words>
  <Application>Microsoft Office PowerPoint</Application>
  <PresentationFormat>Широкоэкранный</PresentationFormat>
  <Paragraphs>109</Paragraphs>
  <Slides>8</Slides>
  <Notes>7</Notes>
  <HiddenSlides>6</HiddenSlides>
  <MMClips>1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  <vt:variant>
        <vt:lpstr>Произвольные показы</vt:lpstr>
      </vt:variant>
      <vt:variant>
        <vt:i4>1</vt:i4>
      </vt:variant>
    </vt:vector>
  </HeadingPairs>
  <TitlesOfParts>
    <vt:vector size="16" baseType="lpstr">
      <vt:lpstr>Bahnschrift Light</vt:lpstr>
      <vt:lpstr>Calibri</vt:lpstr>
      <vt:lpstr>Bahnschrift SemiLight</vt:lpstr>
      <vt:lpstr>Arial</vt:lpstr>
      <vt:lpstr>Arial Black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Харевич</dc:creator>
  <cp:lastModifiedBy>Анастасия Бендик</cp:lastModifiedBy>
  <cp:revision>1478</cp:revision>
  <cp:lastPrinted>2018-12-07T06:48:34Z</cp:lastPrinted>
  <dcterms:created xsi:type="dcterms:W3CDTF">2018-12-03T10:14:15Z</dcterms:created>
  <dcterms:modified xsi:type="dcterms:W3CDTF">2025-05-20T12:09:37Z</dcterms:modified>
</cp:coreProperties>
</file>